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9" r:id="rId2"/>
    <p:sldId id="505" r:id="rId3"/>
    <p:sldId id="262" r:id="rId4"/>
    <p:sldId id="263" r:id="rId5"/>
    <p:sldId id="265" r:id="rId6"/>
    <p:sldId id="267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2" r:id="rId15"/>
    <p:sldId id="423" r:id="rId16"/>
    <p:sldId id="424" r:id="rId17"/>
    <p:sldId id="496" r:id="rId18"/>
    <p:sldId id="427" r:id="rId19"/>
    <p:sldId id="428" r:id="rId20"/>
    <p:sldId id="429" r:id="rId21"/>
    <p:sldId id="430" r:id="rId22"/>
    <p:sldId id="493" r:id="rId23"/>
    <p:sldId id="504" r:id="rId24"/>
    <p:sldId id="432" r:id="rId25"/>
    <p:sldId id="431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94" r:id="rId36"/>
    <p:sldId id="495" r:id="rId37"/>
    <p:sldId id="443" r:id="rId38"/>
    <p:sldId id="444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4" r:id="rId47"/>
    <p:sldId id="455" r:id="rId48"/>
    <p:sldId id="456" r:id="rId49"/>
    <p:sldId id="457" r:id="rId50"/>
    <p:sldId id="458" r:id="rId51"/>
    <p:sldId id="459" r:id="rId52"/>
    <p:sldId id="460" r:id="rId53"/>
    <p:sldId id="462" r:id="rId54"/>
    <p:sldId id="463" r:id="rId55"/>
    <p:sldId id="465" r:id="rId56"/>
    <p:sldId id="466" r:id="rId57"/>
    <p:sldId id="467" r:id="rId58"/>
    <p:sldId id="502" r:id="rId59"/>
    <p:sldId id="468" r:id="rId60"/>
    <p:sldId id="470" r:id="rId61"/>
    <p:sldId id="469" r:id="rId62"/>
    <p:sldId id="471" r:id="rId63"/>
    <p:sldId id="472" r:id="rId64"/>
    <p:sldId id="474" r:id="rId65"/>
    <p:sldId id="475" r:id="rId66"/>
    <p:sldId id="476" r:id="rId67"/>
    <p:sldId id="399" r:id="rId68"/>
    <p:sldId id="400" r:id="rId69"/>
    <p:sldId id="401" r:id="rId70"/>
    <p:sldId id="402" r:id="rId71"/>
    <p:sldId id="403" r:id="rId72"/>
    <p:sldId id="404" r:id="rId73"/>
    <p:sldId id="405" r:id="rId74"/>
    <p:sldId id="411" r:id="rId75"/>
  </p:sldIdLst>
  <p:sldSz cx="9144000" cy="6858000" type="screen4x3"/>
  <p:notesSz cx="6858000" cy="9144000"/>
  <p:defaultTextStyle>
    <a:defPPr>
      <a:defRPr lang="nl-NL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CC0000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86081" autoAdjust="0"/>
  </p:normalViewPr>
  <p:slideViewPr>
    <p:cSldViewPr>
      <p:cViewPr varScale="1">
        <p:scale>
          <a:sx n="66" d="100"/>
          <a:sy n="66" d="100"/>
        </p:scale>
        <p:origin x="-102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20.xml"/><Relationship Id="rId18" Type="http://schemas.openxmlformats.org/officeDocument/2006/relationships/slide" Target="slides/slide25.xml"/><Relationship Id="rId26" Type="http://schemas.openxmlformats.org/officeDocument/2006/relationships/slide" Target="slides/slide37.xml"/><Relationship Id="rId39" Type="http://schemas.openxmlformats.org/officeDocument/2006/relationships/slide" Target="slides/slide58.xml"/><Relationship Id="rId21" Type="http://schemas.openxmlformats.org/officeDocument/2006/relationships/slide" Target="slides/slide32.xml"/><Relationship Id="rId34" Type="http://schemas.openxmlformats.org/officeDocument/2006/relationships/slide" Target="slides/slide49.xml"/><Relationship Id="rId42" Type="http://schemas.openxmlformats.org/officeDocument/2006/relationships/slide" Target="slides/slide61.xml"/><Relationship Id="rId47" Type="http://schemas.openxmlformats.org/officeDocument/2006/relationships/slide" Target="slides/slide67.xml"/><Relationship Id="rId50" Type="http://schemas.openxmlformats.org/officeDocument/2006/relationships/slide" Target="slides/slide70.xml"/><Relationship Id="rId7" Type="http://schemas.openxmlformats.org/officeDocument/2006/relationships/slide" Target="slides/slide14.xml"/><Relationship Id="rId2" Type="http://schemas.openxmlformats.org/officeDocument/2006/relationships/slide" Target="slides/slide8.xml"/><Relationship Id="rId16" Type="http://schemas.openxmlformats.org/officeDocument/2006/relationships/slide" Target="slides/slide23.xml"/><Relationship Id="rId29" Type="http://schemas.openxmlformats.org/officeDocument/2006/relationships/slide" Target="slides/slide40.xml"/><Relationship Id="rId11" Type="http://schemas.openxmlformats.org/officeDocument/2006/relationships/slide" Target="slides/slide18.xml"/><Relationship Id="rId24" Type="http://schemas.openxmlformats.org/officeDocument/2006/relationships/slide" Target="slides/slide35.xml"/><Relationship Id="rId32" Type="http://schemas.openxmlformats.org/officeDocument/2006/relationships/slide" Target="slides/slide44.xml"/><Relationship Id="rId37" Type="http://schemas.openxmlformats.org/officeDocument/2006/relationships/slide" Target="slides/slide56.xml"/><Relationship Id="rId40" Type="http://schemas.openxmlformats.org/officeDocument/2006/relationships/slide" Target="slides/slide59.xml"/><Relationship Id="rId45" Type="http://schemas.openxmlformats.org/officeDocument/2006/relationships/slide" Target="slides/slide64.xml"/><Relationship Id="rId53" Type="http://schemas.openxmlformats.org/officeDocument/2006/relationships/slide" Target="slides/slide73.xml"/><Relationship Id="rId5" Type="http://schemas.openxmlformats.org/officeDocument/2006/relationships/slide" Target="slides/slide11.xml"/><Relationship Id="rId10" Type="http://schemas.openxmlformats.org/officeDocument/2006/relationships/slide" Target="slides/slide17.xml"/><Relationship Id="rId19" Type="http://schemas.openxmlformats.org/officeDocument/2006/relationships/slide" Target="slides/slide28.xml"/><Relationship Id="rId31" Type="http://schemas.openxmlformats.org/officeDocument/2006/relationships/slide" Target="slides/slide43.xml"/><Relationship Id="rId44" Type="http://schemas.openxmlformats.org/officeDocument/2006/relationships/slide" Target="slides/slide63.xml"/><Relationship Id="rId52" Type="http://schemas.openxmlformats.org/officeDocument/2006/relationships/slide" Target="slides/slide72.xml"/><Relationship Id="rId4" Type="http://schemas.openxmlformats.org/officeDocument/2006/relationships/slide" Target="slides/slide10.xml"/><Relationship Id="rId9" Type="http://schemas.openxmlformats.org/officeDocument/2006/relationships/slide" Target="slides/slide16.xml"/><Relationship Id="rId14" Type="http://schemas.openxmlformats.org/officeDocument/2006/relationships/slide" Target="slides/slide21.xml"/><Relationship Id="rId22" Type="http://schemas.openxmlformats.org/officeDocument/2006/relationships/slide" Target="slides/slide33.xml"/><Relationship Id="rId27" Type="http://schemas.openxmlformats.org/officeDocument/2006/relationships/slide" Target="slides/slide38.xml"/><Relationship Id="rId30" Type="http://schemas.openxmlformats.org/officeDocument/2006/relationships/slide" Target="slides/slide41.xml"/><Relationship Id="rId35" Type="http://schemas.openxmlformats.org/officeDocument/2006/relationships/slide" Target="slides/slide50.xml"/><Relationship Id="rId43" Type="http://schemas.openxmlformats.org/officeDocument/2006/relationships/slide" Target="slides/slide62.xml"/><Relationship Id="rId48" Type="http://schemas.openxmlformats.org/officeDocument/2006/relationships/slide" Target="slides/slide68.xml"/><Relationship Id="rId8" Type="http://schemas.openxmlformats.org/officeDocument/2006/relationships/slide" Target="slides/slide15.xml"/><Relationship Id="rId51" Type="http://schemas.openxmlformats.org/officeDocument/2006/relationships/slide" Target="slides/slide71.xml"/><Relationship Id="rId3" Type="http://schemas.openxmlformats.org/officeDocument/2006/relationships/slide" Target="slides/slide9.xml"/><Relationship Id="rId12" Type="http://schemas.openxmlformats.org/officeDocument/2006/relationships/slide" Target="slides/slide19.xml"/><Relationship Id="rId17" Type="http://schemas.openxmlformats.org/officeDocument/2006/relationships/slide" Target="slides/slide24.xml"/><Relationship Id="rId25" Type="http://schemas.openxmlformats.org/officeDocument/2006/relationships/slide" Target="slides/slide36.xml"/><Relationship Id="rId33" Type="http://schemas.openxmlformats.org/officeDocument/2006/relationships/slide" Target="slides/slide48.xml"/><Relationship Id="rId38" Type="http://schemas.openxmlformats.org/officeDocument/2006/relationships/slide" Target="slides/slide57.xml"/><Relationship Id="rId46" Type="http://schemas.openxmlformats.org/officeDocument/2006/relationships/slide" Target="slides/slide65.xml"/><Relationship Id="rId20" Type="http://schemas.openxmlformats.org/officeDocument/2006/relationships/slide" Target="slides/slide31.xml"/><Relationship Id="rId41" Type="http://schemas.openxmlformats.org/officeDocument/2006/relationships/slide" Target="slides/slide60.xml"/><Relationship Id="rId54" Type="http://schemas.openxmlformats.org/officeDocument/2006/relationships/slide" Target="slides/slide74.xml"/><Relationship Id="rId1" Type="http://schemas.openxmlformats.org/officeDocument/2006/relationships/slide" Target="slides/slide1.xml"/><Relationship Id="rId6" Type="http://schemas.openxmlformats.org/officeDocument/2006/relationships/slide" Target="slides/slide12.xml"/><Relationship Id="rId15" Type="http://schemas.openxmlformats.org/officeDocument/2006/relationships/slide" Target="slides/slide22.xml"/><Relationship Id="rId23" Type="http://schemas.openxmlformats.org/officeDocument/2006/relationships/slide" Target="slides/slide34.xml"/><Relationship Id="rId28" Type="http://schemas.openxmlformats.org/officeDocument/2006/relationships/slide" Target="slides/slide39.xml"/><Relationship Id="rId36" Type="http://schemas.openxmlformats.org/officeDocument/2006/relationships/slide" Target="slides/slide51.xml"/><Relationship Id="rId49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9FA13874-C729-418C-9550-19C27F5BFE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19D08F1F-1FA3-4663-86E2-6E87A38BA7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0D281CB4-6203-416E-99B0-A48DA80CC5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17503A7F-14E5-4DC2-A920-22188EE009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88FD5602-34A5-4AE3-838E-7E832D94AF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id="{A62DA939-7EF9-426A-ADF1-07203D9841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5711A8-4D0E-4F65-B2AA-5AD4DAE0FBD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24753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1E081781-33EA-414B-86F8-6BA82B1935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6704CC3-3FE5-4A57-A973-CBAC26C391F9}" type="slidenum">
              <a:rPr lang="nl-NL" altLang="nl-NL"/>
              <a:pPr algn="r">
                <a:spcBef>
                  <a:spcPct val="0"/>
                </a:spcBef>
              </a:pPr>
              <a:t>2</a:t>
            </a:fld>
            <a:endParaRPr lang="nl-NL" altLang="nl-NL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CFB12CDE-7731-42FF-A626-72EE2A687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4A676792-ECAC-46A7-AD1A-CF551E185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0E398E21-F327-4DE5-814B-D148A30DBDF6}" type="slidenum">
              <a:rPr lang="nl-NL" altLang="nl-NL" sz="1200" u="none" smtClean="0"/>
              <a:pPr>
                <a:defRPr/>
              </a:pPr>
              <a:t>17</a:t>
            </a:fld>
            <a:endParaRPr lang="nl-NL" altLang="nl-NL" sz="1200" u="none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7508F303-DC79-497C-8105-51F81DE609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DEDA6D-CF09-4E8A-8CD1-1CD3D0FBD10E}" type="slidenum">
              <a:rPr lang="nl-NL" altLang="nl-NL"/>
              <a:pPr>
                <a:spcBef>
                  <a:spcPct val="0"/>
                </a:spcBef>
              </a:pPr>
              <a:t>18</a:t>
            </a:fld>
            <a:endParaRPr lang="nl-NL" altLang="nl-NL"/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305AE7FC-5E56-4F0E-8054-322EDA7C7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19BCD84E-5D55-4308-95C6-94DC39489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39865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33F09F5D-4012-4BB3-9909-33B6DB1EC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0663C9-4F48-414C-9D4B-97B43C26728A}" type="slidenum">
              <a:rPr lang="nl-NL" altLang="nl-NL"/>
              <a:pPr>
                <a:spcBef>
                  <a:spcPct val="0"/>
                </a:spcBef>
              </a:pPr>
              <a:t>19</a:t>
            </a:fld>
            <a:endParaRPr lang="nl-NL" altLang="nl-NL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BBB07539-2A3E-4383-AA53-9697158B3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29B8BDF1-9346-4739-8F11-A41C169C0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70464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C8B6570E-C145-4F86-8455-8EFA022F1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83D052E-E96A-40A3-9391-646BF1EE49CF}" type="slidenum">
              <a:rPr lang="nl-NL" altLang="nl-NL" sz="1200" u="none"/>
              <a:pPr/>
              <a:t>23</a:t>
            </a:fld>
            <a:endParaRPr lang="nl-NL" altLang="nl-NL" sz="1200" u="none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3B77F984-4A63-4C28-B61D-3541F79E6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F685F1D5-500B-47F3-AFC5-739899D2D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67512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C8B6570E-C145-4F86-8455-8EFA022F1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83D052E-E96A-40A3-9391-646BF1EE49CF}" type="slidenum">
              <a:rPr lang="nl-NL" altLang="nl-NL" sz="1200" u="none"/>
              <a:pPr/>
              <a:t>24</a:t>
            </a:fld>
            <a:endParaRPr lang="nl-NL" altLang="nl-NL" sz="1200" u="none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3B77F984-4A63-4C28-B61D-3541F79E6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F685F1D5-500B-47F3-AFC5-739899D2D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67512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F942C880-B280-4AAA-8375-9206ED04F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DE04C27-910B-423F-AB0A-877E27535024}" type="slidenum">
              <a:rPr lang="nl-NL" altLang="nl-NL" sz="1200" u="none"/>
              <a:pPr/>
              <a:t>25</a:t>
            </a:fld>
            <a:endParaRPr lang="nl-NL" altLang="nl-NL" sz="1200" u="none"/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49575F92-9372-4C7F-8B09-A7875C0711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94968C7E-73BE-498D-AAAC-C154563A7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80686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D4EB1ADC-BD91-4995-A379-D80F00B04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70B0AC-143F-4C2E-A755-24D2F1323332}" type="slidenum">
              <a:rPr lang="nl-NL" altLang="nl-NL"/>
              <a:pPr>
                <a:spcBef>
                  <a:spcPct val="0"/>
                </a:spcBef>
              </a:pPr>
              <a:t>29</a:t>
            </a:fld>
            <a:endParaRPr lang="nl-NL" altLang="nl-NL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11311B90-012D-4A06-A0CF-1D66CCEF89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70C9CBE0-6D0A-4A9D-BE6F-225BD0D2B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19721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C58E4349-48BD-4A8E-80B3-0EC95A369A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077D50-0AE1-4E8A-A582-12CEE33EDC47}" type="slidenum">
              <a:rPr lang="nl-NL" altLang="nl-NL"/>
              <a:pPr>
                <a:spcBef>
                  <a:spcPct val="0"/>
                </a:spcBef>
              </a:pPr>
              <a:t>31</a:t>
            </a:fld>
            <a:endParaRPr lang="nl-NL" altLang="nl-NL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868E5CE5-F246-4935-924F-98DC0D60F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F35556F1-FFFD-412B-8B90-FC3B89A90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03180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FE394172-31B6-4DC8-B8F2-D2B814B83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CE9021-C23D-4553-B66C-1D9146D0B9B7}" type="slidenum">
              <a:rPr lang="nl-NL" altLang="nl-NL"/>
              <a:pPr>
                <a:spcBef>
                  <a:spcPct val="0"/>
                </a:spcBef>
              </a:pPr>
              <a:t>32</a:t>
            </a:fld>
            <a:endParaRPr lang="nl-NL" altLang="nl-NL"/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677BAE70-229E-40CD-8D50-A97E576B3E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351334E0-382C-4783-8E07-ACE656C84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23943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A60BBA79-A877-4825-A51D-AEAFA9398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E9A58B-EBA3-4BE6-9A36-23CA4FAEB8F8}" type="slidenum">
              <a:rPr lang="nl-NL" altLang="nl-NL"/>
              <a:pPr>
                <a:spcBef>
                  <a:spcPct val="0"/>
                </a:spcBef>
              </a:pPr>
              <a:t>33</a:t>
            </a:fld>
            <a:endParaRPr lang="nl-NL" altLang="nl-NL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AE007961-18D1-41F2-9A01-4874695C4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0B9B053B-D584-43C7-9D09-DD6A9F41A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9368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E7F3EC10-26F4-4263-8676-B46A104255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9B8BF2-263A-4DC6-B42B-82E9BA874DC1}" type="slidenum">
              <a:rPr lang="nl-NL" altLang="nl-NL"/>
              <a:pPr algn="r" eaLnBrk="1" hangingPunct="1">
                <a:spcBef>
                  <a:spcPct val="0"/>
                </a:spcBef>
              </a:pPr>
              <a:t>4</a:t>
            </a:fld>
            <a:endParaRPr lang="nl-NL" altLang="nl-NL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AF51B74F-C2AB-4F79-834C-4CBE14018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EDF5DD08-4236-4BF2-B7F5-E63FBED37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3C5C1375-EC27-484C-99D7-0ED8D71A6C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86703B-093B-46BB-81C6-9EFCD4DFC669}" type="slidenum">
              <a:rPr lang="nl-NL" altLang="nl-NL"/>
              <a:pPr>
                <a:spcBef>
                  <a:spcPct val="0"/>
                </a:spcBef>
              </a:pPr>
              <a:t>34</a:t>
            </a:fld>
            <a:endParaRPr lang="nl-NL" altLang="nl-NL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9F7405F8-74A4-470C-87EC-A00A451B5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146B251F-DCBF-454C-A5A3-5D4BFB9D2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8037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A60BBA79-A877-4825-A51D-AEAFA9398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E9A58B-EBA3-4BE6-9A36-23CA4FAEB8F8}" type="slidenum">
              <a:rPr lang="nl-NL" altLang="nl-NL"/>
              <a:pPr>
                <a:spcBef>
                  <a:spcPct val="0"/>
                </a:spcBef>
              </a:pPr>
              <a:t>35</a:t>
            </a:fld>
            <a:endParaRPr lang="nl-NL" altLang="nl-NL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AE007961-18D1-41F2-9A01-4874695C4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0B9B053B-D584-43C7-9D09-DD6A9F41A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93682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29F5357B-40C7-4D5E-B0A2-81973D70B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BCFD7A0-2B60-463A-9CEA-BC9358E8A156}" type="slidenum">
              <a:rPr lang="nl-NL" altLang="nl-NL"/>
              <a:pPr>
                <a:spcBef>
                  <a:spcPct val="0"/>
                </a:spcBef>
              </a:pPr>
              <a:t>36</a:t>
            </a:fld>
            <a:endParaRPr lang="nl-NL" altLang="nl-NL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090C70D1-319D-4C8B-B6FA-092814585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8178FABF-253E-43B3-B3BA-A44CCDA24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1551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6BEED8E6-0634-450F-96AC-2D262ACDB9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FC2F1F-1FAF-48B5-BF77-8524BE44CADD}" type="slidenum">
              <a:rPr lang="nl-NL" altLang="nl-NL"/>
              <a:pPr>
                <a:spcBef>
                  <a:spcPct val="0"/>
                </a:spcBef>
              </a:pPr>
              <a:t>37</a:t>
            </a:fld>
            <a:endParaRPr lang="nl-NL" altLang="nl-NL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B6E7B581-B5E4-4420-8F11-7AD77A694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287884FA-7D2D-460E-BAE1-06CE63352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0004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1F606CB3-9025-459D-8B50-D7A6038535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89FF02-12D8-40D7-A299-502A25DAF87B}" type="slidenum">
              <a:rPr lang="nl-NL" altLang="nl-NL"/>
              <a:pPr>
                <a:spcBef>
                  <a:spcPct val="0"/>
                </a:spcBef>
              </a:pPr>
              <a:t>44</a:t>
            </a:fld>
            <a:endParaRPr lang="nl-NL" altLang="nl-NL"/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2F2FB1D2-6688-4DB8-9C5C-1A2BF60AF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2B80730A-8695-4A42-8097-FDDE19D87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24953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6BE18230-6D37-43BF-BA41-7603FCEFD6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A44D45A-1A82-42E6-9F0E-24BF8472831F}" type="slidenum">
              <a:rPr lang="nl-NL" altLang="nl-NL"/>
              <a:pPr>
                <a:spcBef>
                  <a:spcPct val="0"/>
                </a:spcBef>
              </a:pPr>
              <a:t>45</a:t>
            </a:fld>
            <a:endParaRPr lang="nl-NL" altLang="nl-NL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059923E4-2DCA-4430-8696-1BE9B1BF8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9193C389-4D7E-47C0-9254-FB3BF5E66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22997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D03A5A62-D1DC-4A60-9271-72D769114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AB7B33-DF5A-4CED-A56F-893A61656950}" type="slidenum">
              <a:rPr lang="nl-NL" altLang="nl-NL"/>
              <a:pPr>
                <a:spcBef>
                  <a:spcPct val="0"/>
                </a:spcBef>
              </a:pPr>
              <a:t>48</a:t>
            </a:fld>
            <a:endParaRPr lang="nl-NL" altLang="nl-NL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B679349-A6C5-4FBF-A4D0-623DC30F9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9EA0A992-753A-435A-A566-6B79D363B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79901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12EBA2BD-7465-4270-964B-6011B53C0D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0425281-18E3-4D27-8D55-1F4F4895953E}" type="slidenum">
              <a:rPr lang="nl-NL" altLang="nl-NL"/>
              <a:pPr>
                <a:spcBef>
                  <a:spcPct val="0"/>
                </a:spcBef>
              </a:pPr>
              <a:t>50</a:t>
            </a:fld>
            <a:endParaRPr lang="nl-NL" altLang="nl-NL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E1161964-D425-419A-AED9-8625E80C4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8979758F-14FD-481B-9644-885D7A799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8083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jdelijke aanduiding voor dia-afbeelding 1">
            <a:extLst>
              <a:ext uri="{FF2B5EF4-FFF2-40B4-BE49-F238E27FC236}">
                <a16:creationId xmlns:a16="http://schemas.microsoft.com/office/drawing/2014/main" id="{45FBDE42-F0F8-49D8-B793-41B79C9693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Tijdelijke aanduiding voor notities 2">
            <a:extLst>
              <a:ext uri="{FF2B5EF4-FFF2-40B4-BE49-F238E27FC236}">
                <a16:creationId xmlns:a16="http://schemas.microsoft.com/office/drawing/2014/main" id="{EA91BE9B-C006-4D64-94F4-848E25C4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altLang="nl-NL"/>
              <a:t>angela 23649171</a:t>
            </a:r>
          </a:p>
        </p:txBody>
      </p:sp>
      <p:sp>
        <p:nvSpPr>
          <p:cNvPr id="136196" name="Tijdelijke aanduiding voor dianummer 3">
            <a:extLst>
              <a:ext uri="{FF2B5EF4-FFF2-40B4-BE49-F238E27FC236}">
                <a16:creationId xmlns:a16="http://schemas.microsoft.com/office/drawing/2014/main" id="{B89B9039-99EC-4E07-9D10-412120538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9ED466-4659-4CF0-B648-C7AD4F5DFE7F}" type="slidenum">
              <a:rPr lang="nl-NL" altLang="nl-NL"/>
              <a:pPr>
                <a:spcBef>
                  <a:spcPct val="0"/>
                </a:spcBef>
              </a:pPr>
              <a:t>61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4590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jdelijke aanduiding voor dia-afbeelding 1">
            <a:extLst>
              <a:ext uri="{FF2B5EF4-FFF2-40B4-BE49-F238E27FC236}">
                <a16:creationId xmlns:a16="http://schemas.microsoft.com/office/drawing/2014/main" id="{A4FA1BE8-1F16-4C36-B2D5-0B21147696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>
            <a:extLst>
              <a:ext uri="{FF2B5EF4-FFF2-40B4-BE49-F238E27FC236}">
                <a16:creationId xmlns:a16="http://schemas.microsoft.com/office/drawing/2014/main" id="{8E845A6A-87B8-4077-ABB6-E8C5D2C5D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dirty="0">
              <a:latin typeface="Times New Roman" charset="0"/>
              <a:ea typeface="MS PGothic" pitchFamily="34" charset="-128"/>
            </a:endParaRPr>
          </a:p>
        </p:txBody>
      </p:sp>
      <p:sp>
        <p:nvSpPr>
          <p:cNvPr id="112644" name="Tijdelijke aanduiding voor dianummer 3">
            <a:extLst>
              <a:ext uri="{FF2B5EF4-FFF2-40B4-BE49-F238E27FC236}">
                <a16:creationId xmlns:a16="http://schemas.microsoft.com/office/drawing/2014/main" id="{CC581C33-40FD-473F-AAFE-53C72A6B1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5509A80-3335-4870-99E8-1FA79222F919}" type="slidenum">
              <a:rPr lang="nl-NL" altLang="nl-NL" sz="1200">
                <a:ea typeface="MS PGothic" panose="020B0600070205080204" pitchFamily="34" charset="-128"/>
              </a:rPr>
              <a:pPr eaLnBrk="1" hangingPunct="1"/>
              <a:t>67</a:t>
            </a:fld>
            <a:endParaRPr lang="nl-NL" altLang="nl-NL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A00FF9EC-41DA-4B1F-963D-2EAE7486E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8C8D2F-BAE2-4B0C-957F-659C4152B7A5}" type="slidenum">
              <a:rPr lang="nl-NL" altLang="nl-NL"/>
              <a:pPr algn="r" eaLnBrk="1" hangingPunct="1">
                <a:spcBef>
                  <a:spcPct val="0"/>
                </a:spcBef>
              </a:pPr>
              <a:t>5</a:t>
            </a:fld>
            <a:endParaRPr lang="nl-NL" altLang="nl-NL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B1542A32-9E27-4490-88F5-02457D481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76A89056-313D-47B3-A9D2-E9E07E849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jdelijke aanduiding voor dia-afbeelding 1">
            <a:extLst>
              <a:ext uri="{FF2B5EF4-FFF2-40B4-BE49-F238E27FC236}">
                <a16:creationId xmlns:a16="http://schemas.microsoft.com/office/drawing/2014/main" id="{2BE25535-16FC-4735-8A59-40523AFF2A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Tijdelijke aanduiding voor notities 2">
            <a:extLst>
              <a:ext uri="{FF2B5EF4-FFF2-40B4-BE49-F238E27FC236}">
                <a16:creationId xmlns:a16="http://schemas.microsoft.com/office/drawing/2014/main" id="{35649AC7-1D6B-47EE-BA88-C53429ED4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dirty="0">
              <a:latin typeface="Times New Roman" charset="0"/>
              <a:ea typeface="MS PGothic" pitchFamily="34" charset="-128"/>
            </a:endParaRPr>
          </a:p>
        </p:txBody>
      </p:sp>
      <p:sp>
        <p:nvSpPr>
          <p:cNvPr id="113668" name="Tijdelijke aanduiding voor dianummer 3">
            <a:extLst>
              <a:ext uri="{FF2B5EF4-FFF2-40B4-BE49-F238E27FC236}">
                <a16:creationId xmlns:a16="http://schemas.microsoft.com/office/drawing/2014/main" id="{43986E3D-92E9-4858-B21A-E14D7C2B2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158626F-9E03-4D00-A222-8C227C6BDC07}" type="slidenum">
              <a:rPr lang="nl-NL" altLang="nl-NL" sz="1200">
                <a:ea typeface="MS PGothic" panose="020B0600070205080204" pitchFamily="34" charset="-128"/>
              </a:rPr>
              <a:pPr eaLnBrk="1" hangingPunct="1"/>
              <a:t>68</a:t>
            </a:fld>
            <a:endParaRPr lang="nl-NL" altLang="nl-NL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jdelijke aanduiding voor dia-afbeelding 1">
            <a:extLst>
              <a:ext uri="{FF2B5EF4-FFF2-40B4-BE49-F238E27FC236}">
                <a16:creationId xmlns:a16="http://schemas.microsoft.com/office/drawing/2014/main" id="{D99EF90D-BB87-4E0D-A19F-D4508E534B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Tijdelijke aanduiding voor notities 2">
            <a:extLst>
              <a:ext uri="{FF2B5EF4-FFF2-40B4-BE49-F238E27FC236}">
                <a16:creationId xmlns:a16="http://schemas.microsoft.com/office/drawing/2014/main" id="{A2589832-B970-4215-978C-15B849C64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dirty="0">
              <a:latin typeface="Times New Roman" charset="0"/>
              <a:ea typeface="MS PGothic" pitchFamily="34" charset="-128"/>
            </a:endParaRPr>
          </a:p>
        </p:txBody>
      </p:sp>
      <p:sp>
        <p:nvSpPr>
          <p:cNvPr id="114692" name="Tijdelijke aanduiding voor dianummer 3">
            <a:extLst>
              <a:ext uri="{FF2B5EF4-FFF2-40B4-BE49-F238E27FC236}">
                <a16:creationId xmlns:a16="http://schemas.microsoft.com/office/drawing/2014/main" id="{D26F9B81-1575-481B-BD6D-186658C28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4F055FA-E271-44B7-A2DB-EC01727B30BF}" type="slidenum">
              <a:rPr lang="nl-NL" altLang="nl-NL" sz="1200">
                <a:ea typeface="MS PGothic" panose="020B0600070205080204" pitchFamily="34" charset="-128"/>
              </a:rPr>
              <a:pPr eaLnBrk="1" hangingPunct="1"/>
              <a:t>69</a:t>
            </a:fld>
            <a:endParaRPr lang="nl-NL" altLang="nl-NL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jdelijke aanduiding voor dia-afbeelding 1">
            <a:extLst>
              <a:ext uri="{FF2B5EF4-FFF2-40B4-BE49-F238E27FC236}">
                <a16:creationId xmlns:a16="http://schemas.microsoft.com/office/drawing/2014/main" id="{6B45A832-E297-4C80-89F8-F063D5534F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Tijdelijke aanduiding voor notities 2">
            <a:extLst>
              <a:ext uri="{FF2B5EF4-FFF2-40B4-BE49-F238E27FC236}">
                <a16:creationId xmlns:a16="http://schemas.microsoft.com/office/drawing/2014/main" id="{2C50EFA0-F4D0-446F-AE94-57702F6FC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dirty="0">
              <a:latin typeface="Times New Roman" charset="0"/>
              <a:ea typeface="MS PGothic" pitchFamily="34" charset="-128"/>
            </a:endParaRPr>
          </a:p>
        </p:txBody>
      </p:sp>
      <p:sp>
        <p:nvSpPr>
          <p:cNvPr id="115716" name="Tijdelijke aanduiding voor dianummer 3">
            <a:extLst>
              <a:ext uri="{FF2B5EF4-FFF2-40B4-BE49-F238E27FC236}">
                <a16:creationId xmlns:a16="http://schemas.microsoft.com/office/drawing/2014/main" id="{0005E9F8-E263-4B73-8DD2-A02D43E42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6FCDAFB-4C65-4E0C-BDCC-0E1D6DD91B35}" type="slidenum">
              <a:rPr lang="nl-NL" altLang="nl-NL" sz="1200">
                <a:ea typeface="MS PGothic" panose="020B0600070205080204" pitchFamily="34" charset="-128"/>
              </a:rPr>
              <a:pPr eaLnBrk="1" hangingPunct="1"/>
              <a:t>70</a:t>
            </a:fld>
            <a:endParaRPr lang="nl-NL" altLang="nl-NL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jdelijke aanduiding voor dia-afbeelding 1">
            <a:extLst>
              <a:ext uri="{FF2B5EF4-FFF2-40B4-BE49-F238E27FC236}">
                <a16:creationId xmlns:a16="http://schemas.microsoft.com/office/drawing/2014/main" id="{430DFF6D-76B3-4ED3-BAF4-956F4846CB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Tijdelijke aanduiding voor notities 2">
            <a:extLst>
              <a:ext uri="{FF2B5EF4-FFF2-40B4-BE49-F238E27FC236}">
                <a16:creationId xmlns:a16="http://schemas.microsoft.com/office/drawing/2014/main" id="{F081D022-B07E-4A1E-B3F8-0207EF084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dirty="0">
              <a:latin typeface="Times New Roman" charset="0"/>
              <a:ea typeface="MS PGothic" pitchFamily="34" charset="-128"/>
            </a:endParaRPr>
          </a:p>
        </p:txBody>
      </p:sp>
      <p:sp>
        <p:nvSpPr>
          <p:cNvPr id="116740" name="Tijdelijke aanduiding voor dianummer 3">
            <a:extLst>
              <a:ext uri="{FF2B5EF4-FFF2-40B4-BE49-F238E27FC236}">
                <a16:creationId xmlns:a16="http://schemas.microsoft.com/office/drawing/2014/main" id="{ADC8526D-97F7-499E-8C65-7C768BAF6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2AD44EB-BDC5-47B2-A091-3C7EB94013BA}" type="slidenum">
              <a:rPr lang="nl-NL" altLang="nl-NL" sz="1200">
                <a:ea typeface="MS PGothic" panose="020B0600070205080204" pitchFamily="34" charset="-128"/>
              </a:rPr>
              <a:pPr eaLnBrk="1" hangingPunct="1"/>
              <a:t>71</a:t>
            </a:fld>
            <a:endParaRPr lang="nl-NL" altLang="nl-NL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jdelijke aanduiding voor dia-afbeelding 1">
            <a:extLst>
              <a:ext uri="{FF2B5EF4-FFF2-40B4-BE49-F238E27FC236}">
                <a16:creationId xmlns:a16="http://schemas.microsoft.com/office/drawing/2014/main" id="{FFAE7892-6AED-4213-973F-56F4C36168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Tijdelijke aanduiding voor notities 2">
            <a:extLst>
              <a:ext uri="{FF2B5EF4-FFF2-40B4-BE49-F238E27FC236}">
                <a16:creationId xmlns:a16="http://schemas.microsoft.com/office/drawing/2014/main" id="{51CC9DD5-BC91-44DA-9710-2F8783F4E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dirty="0">
              <a:latin typeface="Times New Roman" charset="0"/>
              <a:ea typeface="MS PGothic" pitchFamily="34" charset="-128"/>
            </a:endParaRPr>
          </a:p>
        </p:txBody>
      </p:sp>
      <p:sp>
        <p:nvSpPr>
          <p:cNvPr id="118788" name="Tijdelijke aanduiding voor dianummer 3">
            <a:extLst>
              <a:ext uri="{FF2B5EF4-FFF2-40B4-BE49-F238E27FC236}">
                <a16:creationId xmlns:a16="http://schemas.microsoft.com/office/drawing/2014/main" id="{3DC750E5-0B72-411E-B790-2320E1B4C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721884D-B281-4C8D-B236-F514FB3DA9C0}" type="slidenum">
              <a:rPr lang="nl-NL" altLang="nl-NL" sz="1200">
                <a:ea typeface="MS PGothic" panose="020B0600070205080204" pitchFamily="34" charset="-128"/>
              </a:rPr>
              <a:pPr eaLnBrk="1" hangingPunct="1"/>
              <a:t>72</a:t>
            </a:fld>
            <a:endParaRPr lang="nl-NL" altLang="nl-NL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jdelijke aanduiding voor dia-afbeelding 1">
            <a:extLst>
              <a:ext uri="{FF2B5EF4-FFF2-40B4-BE49-F238E27FC236}">
                <a16:creationId xmlns:a16="http://schemas.microsoft.com/office/drawing/2014/main" id="{F6E865C5-3EDA-442D-AB21-D6449013CC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Tijdelijke aanduiding voor notities 2">
            <a:extLst>
              <a:ext uri="{FF2B5EF4-FFF2-40B4-BE49-F238E27FC236}">
                <a16:creationId xmlns:a16="http://schemas.microsoft.com/office/drawing/2014/main" id="{092A9F9C-591E-4FD1-AAC6-2D5CC3C77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 dirty="0">
              <a:latin typeface="Times New Roman" charset="0"/>
              <a:ea typeface="MS PGothic" pitchFamily="34" charset="-128"/>
            </a:endParaRPr>
          </a:p>
        </p:txBody>
      </p:sp>
      <p:sp>
        <p:nvSpPr>
          <p:cNvPr id="119812" name="Tijdelijke aanduiding voor dianummer 3">
            <a:extLst>
              <a:ext uri="{FF2B5EF4-FFF2-40B4-BE49-F238E27FC236}">
                <a16:creationId xmlns:a16="http://schemas.microsoft.com/office/drawing/2014/main" id="{5253F1DF-E0DB-485C-BC99-0A2F07125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40DCEBC-D3CB-43A6-9316-C18B11442138}" type="slidenum">
              <a:rPr lang="nl-NL" altLang="nl-NL" sz="1200">
                <a:ea typeface="MS PGothic" panose="020B0600070205080204" pitchFamily="34" charset="-128"/>
              </a:rPr>
              <a:pPr eaLnBrk="1" hangingPunct="1"/>
              <a:t>73</a:t>
            </a:fld>
            <a:endParaRPr lang="nl-NL" altLang="nl-NL" sz="1200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FC61B60B-6B0F-4747-9FE1-48EB361393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9D816F-9283-4375-9ECE-DC8F96564739}" type="slidenum">
              <a:rPr lang="nl-NL" altLang="nl-NL"/>
              <a:pPr algn="r" eaLnBrk="1" hangingPunct="1">
                <a:spcBef>
                  <a:spcPct val="0"/>
                </a:spcBef>
              </a:pPr>
              <a:t>74</a:t>
            </a:fld>
            <a:endParaRPr lang="nl-NL" altLang="nl-NL"/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49B015E1-77CC-4F78-B6DC-A12A088F8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4D1B81C6-0F8D-4C40-81A0-BC552BEAC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19D80DBA-8AAB-45F6-B453-07C37A4191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9CD8BB-7D6A-4BED-A18B-3F1AC58E6DF7}" type="slidenum">
              <a:rPr lang="nl-NL" altLang="nl-NL"/>
              <a:pPr algn="r" eaLnBrk="1" hangingPunct="1">
                <a:spcBef>
                  <a:spcPct val="0"/>
                </a:spcBef>
              </a:pPr>
              <a:t>6</a:t>
            </a:fld>
            <a:endParaRPr lang="nl-NL" altLang="nl-NL"/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BD57A604-DF87-44CB-BE71-B52957ED35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AED04BDA-A552-454E-BBF9-5D2E1DE79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0ACA2A0C-14D0-422C-A320-2B0C9657A4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6AF1FE-296D-4E06-8682-B37E03452799}" type="slidenum">
              <a:rPr lang="nl-NL" altLang="nl-NL"/>
              <a:pPr>
                <a:spcBef>
                  <a:spcPct val="0"/>
                </a:spcBef>
              </a:pPr>
              <a:t>7</a:t>
            </a:fld>
            <a:endParaRPr lang="nl-NL" altLang="nl-NL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5D1BAC2E-E6BE-4767-A0A3-27FF76379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655F4FE0-8760-43A6-BA63-3400A7565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98684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56F934AB-B0EE-4B03-AB41-58F479AA7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45B6B30-FE94-486F-87C6-45F53AD98410}" type="slidenum">
              <a:rPr lang="nl-NL" altLang="nl-NL"/>
              <a:pPr>
                <a:spcBef>
                  <a:spcPct val="0"/>
                </a:spcBef>
              </a:pPr>
              <a:t>13</a:t>
            </a:fld>
            <a:endParaRPr lang="nl-NL" altLang="nl-NL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78B2CE5F-22EC-4974-BF34-958BA882E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812C3D65-5A7A-4D73-84DA-A847B4117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41358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0320493A-9C45-4290-9DAB-427EB245DD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4AE093-E02D-46A2-A083-EF35341BAC46}" type="slidenum">
              <a:rPr lang="nl-NL" altLang="nl-NL"/>
              <a:pPr>
                <a:spcBef>
                  <a:spcPct val="0"/>
                </a:spcBef>
              </a:pPr>
              <a:t>14</a:t>
            </a:fld>
            <a:endParaRPr lang="nl-NL" altLang="nl-NL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FEB22D3B-36BE-42D2-85E4-7B9B7EF22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8F402F2-20B7-40EB-8487-B6AED6FA2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1330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BE3718C4-6A69-48C9-BDCF-B309FEC073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120233-2072-4C1B-8298-6505E77518E5}" type="slidenum">
              <a:rPr lang="nl-NL" altLang="nl-NL"/>
              <a:pPr>
                <a:spcBef>
                  <a:spcPct val="0"/>
                </a:spcBef>
              </a:pPr>
              <a:t>15</a:t>
            </a:fld>
            <a:endParaRPr lang="nl-NL" altLang="nl-NL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A6E96C06-3E7D-4AA1-A049-D673574CDF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6963E983-72F8-4C7C-977E-A8D80C782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33855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B2CD95F0-45DA-4185-A560-39BC4B897E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59D7A6-B5E9-4EA7-A271-B0404EFFCEB1}" type="slidenum">
              <a:rPr lang="nl-NL" altLang="nl-NL"/>
              <a:pPr>
                <a:spcBef>
                  <a:spcPct val="0"/>
                </a:spcBef>
              </a:pPr>
              <a:t>16</a:t>
            </a:fld>
            <a:endParaRPr lang="nl-NL" altLang="nl-NL"/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47A040A3-9FCB-4C3E-A93E-22D9789BD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1DBB1C13-384B-43FC-A9F9-7DA3AB8B2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157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B890BA-5E5D-4DDF-8884-D83EE96459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F037B6-BC9C-477B-8DCC-69C855DD85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18A54C-2311-405F-9C38-DD7F386A6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BF306A-3AE5-485D-906B-62E82B94DFC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42560865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BB78E8-DEE8-459E-B876-7A7A3E205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643E8A-1A28-4B19-BB7D-938115D0F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A3574E-30B9-439B-B785-2061A1AA6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813CA-7271-42E3-9D3B-AF6C0FFBBDC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5359019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72E5DF-4846-4D38-8DD3-23217C536D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FA3BE0-F09F-4E7F-91BC-56F1A1B3C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EBCFA4-F05C-4E00-A9A3-27B5FA0EF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3EC9B-E74E-4A57-B73A-1686B0CE4D9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2689479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313F58-8E25-48BF-BED4-0D10C71B2D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52E952-4E9D-4372-84E0-18787FB966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87D3FD-7343-424A-8EE7-14C4501CFC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DB63F-F136-48AB-A38A-93B69D6CE7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1704234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E6006D-F92D-43F3-B1F9-5E34A9829D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C18ED7-685E-49E6-99C9-417F0195F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7B86D-EF3B-4453-92F1-E188C5CEE4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14FF4-DAF0-419E-90EE-8F0363CB7D1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6131525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F24A85-8473-488C-8C10-EB6FB4455A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936A4D-8E55-419D-B96A-7AD27A8C9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7E90C-FCA7-45DB-8184-9946C6942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DF485-019D-4554-9D02-279E72CF43B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64584845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BEC8A4-68D1-4AED-A2AA-D11C9FD124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C6944F-75CD-48E7-AE02-28D11D36D6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82A813-23D9-4FE8-8B31-06EF4D237C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BCA6C-09AD-44F3-90D8-C5DD7F7DD75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594437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0D2DE5-C9A5-42B4-B622-9275AC8002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81E084-622B-4538-AE29-B950F58F58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97BF55-85BC-4A01-AC35-7E1A9D6BA7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E9091-3428-4400-A636-517938577B8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5198277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0DEB24-F57A-4A1F-88F6-FF2386E8E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2B7E4-0F57-42A3-A307-7BA4393175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AF98B21-0477-49D1-9F56-8635283960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B5C39-80E8-4954-A8E8-5BD9959B1F8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344278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424245-98BF-49C4-B68B-8178F2F5DE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D0690-B23C-4C71-A5D6-6B4C6EC6E7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ED0E78-FC92-4E44-AC78-B31334752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3DB2C-5C71-4F70-B1F5-7D4F86EB3F3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13185276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A1D02-B16C-45CC-8D0D-85136E2ED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58606-E271-40AC-B178-EE332770C5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687A6-F338-461D-B79E-34179E2E6B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59EE3-7008-4B23-B74E-6313F3D2A1A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9128608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19628E-522B-4A0B-B755-3EF8AEEF4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395C9E-E2C4-4061-AC82-791C48343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438C3F-FC15-485F-99E5-DDBC3B842C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A0CDAF-7202-4E15-B4DC-E5A1A2C648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419BEC3-1D38-4792-8C38-224F2289A9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B08528-EED9-422B-AA08-D2EFBFA48DDD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BA77B75-F07C-4FA2-8E4E-43E9BCFDB9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65501" y="2636912"/>
            <a:ext cx="6336703" cy="2304256"/>
          </a:xfrm>
        </p:spPr>
        <p:txBody>
          <a:bodyPr/>
          <a:lstStyle/>
          <a:p>
            <a:pPr algn="l"/>
            <a:r>
              <a:rPr lang="en-US" altLang="nl-NL" sz="5400" b="1" dirty="0">
                <a:solidFill>
                  <a:srgbClr val="FFFF00"/>
                </a:solidFill>
                <a:latin typeface="Arial" panose="020B0604020202020204" pitchFamily="34" charset="0"/>
              </a:rPr>
              <a:t>Appendicitis: </a:t>
            </a:r>
            <a:r>
              <a:rPr lang="en-US" altLang="nl-NL" sz="36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beeldvormende</a:t>
            </a:r>
            <a:r>
              <a:rPr lang="en-US" altLang="nl-NL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dirty="0" err="1">
                <a:solidFill>
                  <a:srgbClr val="FFFF00"/>
                </a:solidFill>
                <a:latin typeface="Arial" panose="020B0604020202020204" pitchFamily="34" charset="0"/>
              </a:rPr>
              <a:t>diagnostiek</a:t>
            </a:r>
            <a:endParaRPr lang="nl-NL" altLang="nl-NL" sz="36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84E960-42F9-4420-B6B3-F9D009207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736" y="5661248"/>
            <a:ext cx="724826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nl-NL" sz="3600" b="1" kern="0" dirty="0">
                <a:solidFill>
                  <a:schemeClr val="bg1"/>
                </a:solidFill>
                <a:latin typeface="Arial" panose="020B0604020202020204" pitchFamily="34" charset="0"/>
              </a:rPr>
              <a:t>Julien </a:t>
            </a:r>
            <a:r>
              <a:rPr lang="en-US" altLang="nl-NL" sz="3600" b="1" kern="0" dirty="0" err="1">
                <a:solidFill>
                  <a:schemeClr val="bg1"/>
                </a:solidFill>
                <a:latin typeface="Arial" panose="020B0604020202020204" pitchFamily="34" charset="0"/>
              </a:rPr>
              <a:t>Puylaert</a:t>
            </a:r>
            <a:r>
              <a:rPr lang="en-US" altLang="nl-NL" sz="3600" b="1" kern="0" dirty="0">
                <a:solidFill>
                  <a:schemeClr val="bg1"/>
                </a:solidFill>
                <a:latin typeface="Arial" panose="020B0604020202020204" pitchFamily="34" charset="0"/>
              </a:rPr>
              <a:t>, HMC, Den Haag </a:t>
            </a:r>
            <a:endParaRPr lang="nl-NL" altLang="nl-NL" sz="3600" b="1" kern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0A15CA53-0B25-4405-A55E-04BC4AED6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2402"/>
            <a:ext cx="1413981" cy="21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A2126D3-E7A2-44F2-B754-1FB2C98C5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66" y="-99392"/>
            <a:ext cx="7578786" cy="154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nl-NL" sz="32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Balthasar </a:t>
            </a:r>
            <a:r>
              <a:rPr lang="en-US" altLang="nl-NL" sz="32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Gerards</a:t>
            </a:r>
            <a:r>
              <a:rPr lang="en-US" altLang="nl-NL" sz="32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Symposium</a:t>
            </a:r>
          </a:p>
          <a:p>
            <a:pPr algn="l"/>
            <a:r>
              <a:rPr lang="en-US" altLang="nl-NL" sz="32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Delft, 16 </a:t>
            </a:r>
            <a:r>
              <a:rPr lang="en-US" altLang="nl-NL" sz="32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januari</a:t>
            </a:r>
            <a:r>
              <a:rPr lang="en-US" altLang="nl-NL" sz="32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2018</a:t>
            </a:r>
            <a:endParaRPr lang="nl-NL" altLang="nl-NL" sz="32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C:\Users\Puylaert\Desktop\gerards-balthasar-1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426809" cy="21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hoek 2">
            <a:extLst>
              <a:ext uri="{FF2B5EF4-FFF2-40B4-BE49-F238E27FC236}">
                <a16:creationId xmlns:a16="http://schemas.microsoft.com/office/drawing/2014/main" id="{9EC5C875-06EB-4D2E-B8DC-5EF31118F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725738"/>
            <a:ext cx="58150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0000"/>
              </a:buClr>
              <a:buFontTx/>
              <a:buNone/>
            </a:pPr>
            <a:r>
              <a:rPr lang="nl-NL" altLang="nl-NL" sz="3600" b="1" u="none">
                <a:solidFill>
                  <a:srgbClr val="FFFF00"/>
                </a:solidFill>
                <a:latin typeface="Arial" panose="020B0604020202020204" pitchFamily="34" charset="0"/>
              </a:rPr>
              <a:t>Appendix echografisch niet te vinden ?</a:t>
            </a:r>
          </a:p>
        </p:txBody>
      </p:sp>
    </p:spTree>
    <p:extLst>
      <p:ext uri="{BB962C8B-B14F-4D97-AF65-F5344CB8AC3E}">
        <p14:creationId xmlns:p14="http://schemas.microsoft.com/office/powerpoint/2010/main" val="393146751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8D6CBE9-875B-4832-BC22-C1A8E132C2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529" y="-326001"/>
            <a:ext cx="6048623" cy="1944687"/>
          </a:xfrm>
        </p:spPr>
        <p:txBody>
          <a:bodyPr/>
          <a:lstStyle/>
          <a:p>
            <a:pPr algn="l"/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Komt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nogal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eens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voor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endParaRPr lang="nl-NL" altLang="nl-NL" sz="32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0735677-7E63-4963-8B95-6B51C8C85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3107098"/>
            <a:ext cx="9144000" cy="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CC0000"/>
              </a:buClr>
              <a:defRPr/>
            </a:pP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US visualisatie </a:t>
            </a:r>
            <a:r>
              <a:rPr lang="nl-NL" altLang="nl-NL" sz="2800" b="1" i="1" dirty="0">
                <a:solidFill>
                  <a:schemeClr val="bg1"/>
                </a:solidFill>
                <a:latin typeface="Arial" charset="0"/>
                <a:cs typeface="+mn-cs"/>
              </a:rPr>
              <a:t>ontstoken</a:t>
            </a: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 appendix  ~ 80-90 %</a:t>
            </a:r>
          </a:p>
          <a:p>
            <a:pPr>
              <a:buClr>
                <a:srgbClr val="CC0000"/>
              </a:buClr>
              <a:defRPr/>
            </a:pPr>
            <a:endParaRPr lang="nl-NL" altLang="nl-NL" sz="2800" b="1" u="none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>
              <a:buClr>
                <a:srgbClr val="CC0000"/>
              </a:buClr>
              <a:defRPr/>
            </a:pPr>
            <a:endParaRPr lang="nl-NL" altLang="nl-NL" sz="2800" b="1" u="none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0" indent="0">
              <a:buClr>
                <a:srgbClr val="CC0000"/>
              </a:buClr>
              <a:buFontTx/>
              <a:buNone/>
              <a:defRPr/>
            </a:pPr>
            <a:endParaRPr lang="nl-NL" altLang="nl-NL" u="none" dirty="0"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406AE69-27A0-40BC-984E-FA8111DA8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3573016"/>
            <a:ext cx="6678835" cy="108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onze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jongste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AIOS in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dienst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:           80 %</a:t>
            </a:r>
          </a:p>
          <a:p>
            <a:pPr algn="l"/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echografisch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ervaren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radioloog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:     90 %</a:t>
            </a:r>
            <a:endParaRPr lang="nl-NL" altLang="nl-NL" sz="24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04DB58-84B1-4309-8192-B113BE902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3" y="4768459"/>
            <a:ext cx="9144000" cy="71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CC0000"/>
              </a:buClr>
              <a:defRPr/>
            </a:pP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US visualisatie </a:t>
            </a:r>
            <a:r>
              <a:rPr lang="nl-NL" altLang="nl-NL" sz="2800" b="1" i="1" u="none" dirty="0">
                <a:solidFill>
                  <a:schemeClr val="bg1"/>
                </a:solidFill>
                <a:latin typeface="Arial" charset="0"/>
                <a:cs typeface="+mn-cs"/>
              </a:rPr>
              <a:t>normale</a:t>
            </a: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 appendix  ~ 20-30 %</a:t>
            </a:r>
          </a:p>
          <a:p>
            <a:pPr marL="0" indent="0">
              <a:buClr>
                <a:srgbClr val="CC0000"/>
              </a:buClr>
              <a:buFontTx/>
              <a:buNone/>
              <a:defRPr/>
            </a:pPr>
            <a:endParaRPr lang="nl-NL" altLang="nl-NL" u="none" dirty="0">
              <a:cs typeface="+mn-cs"/>
            </a:endParaRPr>
          </a:p>
        </p:txBody>
      </p:sp>
      <p:pic>
        <p:nvPicPr>
          <p:cNvPr id="1026" name="Picture 2" descr="C:\Users\Puylaert\Dropbox\BOEK!!!\AppAc\waart 010295 m1 (8960614) app 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16" y="87040"/>
            <a:ext cx="3707904" cy="29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406AE69-27A0-40BC-984E-FA8111DA8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5445224"/>
            <a:ext cx="6678835" cy="108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onze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jongste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AIOS in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dienst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:           20 %</a:t>
            </a:r>
          </a:p>
          <a:p>
            <a:pPr algn="l"/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echografisch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ervaren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kern="0" dirty="0" err="1">
                <a:solidFill>
                  <a:srgbClr val="FFFF00"/>
                </a:solidFill>
                <a:latin typeface="Arial" panose="020B0604020202020204" pitchFamily="34" charset="0"/>
              </a:rPr>
              <a:t>radioloog</a:t>
            </a:r>
            <a:r>
              <a:rPr lang="en-US" altLang="nl-NL" sz="24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:     30 %</a:t>
            </a:r>
            <a:endParaRPr lang="nl-NL" altLang="nl-NL" sz="24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503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A628C02-428C-45A5-A506-4173673FCD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7024" y="-68912"/>
            <a:ext cx="8207375" cy="936625"/>
          </a:xfrm>
        </p:spPr>
        <p:txBody>
          <a:bodyPr/>
          <a:lstStyle/>
          <a:p>
            <a:pPr algn="l"/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Tips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voor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echografist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endParaRPr lang="nl-NL" altLang="nl-NL" sz="32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7A668A4-47AA-4928-99DF-5D149D291B61}"/>
              </a:ext>
            </a:extLst>
          </p:cNvPr>
          <p:cNvGrpSpPr>
            <a:grpSpLocks/>
          </p:cNvGrpSpPr>
          <p:nvPr/>
        </p:nvGrpSpPr>
        <p:grpSpPr bwMode="auto">
          <a:xfrm>
            <a:off x="250246" y="1484784"/>
            <a:ext cx="4674257" cy="3852391"/>
            <a:chOff x="250825" y="1483507"/>
            <a:chExt cx="4673600" cy="3853668"/>
          </a:xfrm>
        </p:grpSpPr>
        <p:sp>
          <p:nvSpPr>
            <p:cNvPr id="19466" name="Rectangle 6">
              <a:extLst>
                <a:ext uri="{FF2B5EF4-FFF2-40B4-BE49-F238E27FC236}">
                  <a16:creationId xmlns:a16="http://schemas.microsoft.com/office/drawing/2014/main" id="{403407C0-FC45-4453-87B3-D095600B9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04" y="1483507"/>
              <a:ext cx="3798353" cy="748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buClr>
                  <a:srgbClr val="CC0000"/>
                </a:buClr>
                <a:buFontTx/>
                <a:buNone/>
              </a:pPr>
              <a:r>
                <a:rPr lang="nl-NL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Zoek bij </a:t>
              </a:r>
              <a:r>
                <a:rPr lang="nl-NL" altLang="nl-NL" sz="28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McBurney</a:t>
              </a:r>
              <a:r>
                <a:rPr lang="nl-NL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pic>
          <p:nvPicPr>
            <p:cNvPr id="19467" name="Picture 4" descr="pijnROB">
              <a:extLst>
                <a:ext uri="{FF2B5EF4-FFF2-40B4-BE49-F238E27FC236}">
                  <a16:creationId xmlns:a16="http://schemas.microsoft.com/office/drawing/2014/main" id="{23FADA65-2EE6-4A2B-8956-ACB516D6F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2051050"/>
              <a:ext cx="4673600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87C0599C-8965-4363-9052-3C293DB9B175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1412776"/>
            <a:ext cx="2903537" cy="2170113"/>
            <a:chOff x="5931616" y="859830"/>
            <a:chExt cx="2904296" cy="2170113"/>
          </a:xfrm>
        </p:grpSpPr>
        <p:pic>
          <p:nvPicPr>
            <p:cNvPr id="19464" name="Picture 5" descr="echo etc 007">
              <a:extLst>
                <a:ext uri="{FF2B5EF4-FFF2-40B4-BE49-F238E27FC236}">
                  <a16:creationId xmlns:a16="http://schemas.microsoft.com/office/drawing/2014/main" id="{8A4288CD-72D1-4764-9AD7-2A9247FBB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6823" y="859830"/>
              <a:ext cx="1909089" cy="217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 Box 3">
              <a:extLst>
                <a:ext uri="{FF2B5EF4-FFF2-40B4-BE49-F238E27FC236}">
                  <a16:creationId xmlns:a16="http://schemas.microsoft.com/office/drawing/2014/main" id="{71287456-76A8-4DF5-ACF0-E15F3A659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616" y="2564706"/>
              <a:ext cx="286012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nl-NL" altLang="nl-NL" sz="2400" b="1" u="none">
                  <a:solidFill>
                    <a:schemeClr val="bg1"/>
                  </a:solidFill>
                  <a:latin typeface="Arial" panose="020B0604020202020204" pitchFamily="34" charset="0"/>
                </a:rPr>
                <a:t>Dun-vloeibare gel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12B08CA-E409-478D-953E-ABE95C2B39EF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789363"/>
            <a:ext cx="8748713" cy="2924175"/>
            <a:chOff x="250825" y="3789363"/>
            <a:chExt cx="8748713" cy="2924175"/>
          </a:xfrm>
        </p:grpSpPr>
        <p:pic>
          <p:nvPicPr>
            <p:cNvPr id="19462" name="Picture 4" descr="mowing the lawn">
              <a:extLst>
                <a:ext uri="{FF2B5EF4-FFF2-40B4-BE49-F238E27FC236}">
                  <a16:creationId xmlns:a16="http://schemas.microsoft.com/office/drawing/2014/main" id="{58D63F82-F7DC-46A8-8B32-B2CF89135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313" y="3789363"/>
              <a:ext cx="3959225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Rectangle 6">
              <a:extLst>
                <a:ext uri="{FF2B5EF4-FFF2-40B4-BE49-F238E27FC236}">
                  <a16:creationId xmlns:a16="http://schemas.microsoft.com/office/drawing/2014/main" id="{AE6C34AE-AD87-4F2E-BE26-B4F6D5C05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6042971"/>
              <a:ext cx="5113263" cy="648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rgbClr val="CC0000"/>
                </a:buClr>
                <a:buFontTx/>
                <a:buNone/>
              </a:pPr>
              <a:r>
                <a:rPr lang="nl-NL" altLang="nl-NL" sz="2800" b="1" u="none">
                  <a:solidFill>
                    <a:schemeClr val="bg1"/>
                  </a:solidFill>
                  <a:latin typeface="Arial" panose="020B0604020202020204" pitchFamily="34" charset="0"/>
                </a:rPr>
                <a:t>….maar ook systematisch</a:t>
              </a:r>
            </a:p>
          </p:txBody>
        </p:sp>
      </p:grpSp>
      <p:pic>
        <p:nvPicPr>
          <p:cNvPr id="2050" name="Picture 2" descr="C:\Users\Puylaert\Desktop\Afbeeldin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34" y="0"/>
            <a:ext cx="1816791" cy="132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uylaert\Desktop\Afbeeldin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05" y="84844"/>
            <a:ext cx="1854043" cy="192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845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86E48E2-A19E-4F42-A19C-4B2F3E645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450" y="5300663"/>
            <a:ext cx="8972550" cy="936625"/>
          </a:xfrm>
        </p:spPr>
        <p:txBody>
          <a:bodyPr/>
          <a:lstStyle/>
          <a:p>
            <a:pPr marL="0" indent="0">
              <a:buClr>
                <a:srgbClr val="CC0000"/>
              </a:buClr>
              <a:buFontTx/>
              <a:buNone/>
            </a:pPr>
            <a:r>
              <a:rPr lang="nl-NL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Gebruik altijd de </a:t>
            </a:r>
          </a:p>
          <a:p>
            <a:pPr marL="0" indent="0">
              <a:buClr>
                <a:srgbClr val="CC0000"/>
              </a:buClr>
              <a:buFontTx/>
              <a:buNone/>
            </a:pPr>
            <a:r>
              <a:rPr lang="nl-NL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hoogst mogelijke frequentie</a:t>
            </a:r>
            <a:endParaRPr lang="nl-NL" altLang="nl-NL" sz="3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0F00240-9FC0-40B5-A1EF-38C90456C0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9144000" cy="914400"/>
          </a:xfrm>
          <a:noFill/>
        </p:spPr>
        <p:txBody>
          <a:bodyPr/>
          <a:lstStyle/>
          <a:p>
            <a:pPr algn="l"/>
            <a:r>
              <a:rPr lang="en-US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Echo met gedoseerde compressie</a:t>
            </a:r>
            <a:endParaRPr lang="nl-NL" altLang="nl-NL" sz="4000"/>
          </a:p>
        </p:txBody>
      </p:sp>
      <p:pic>
        <p:nvPicPr>
          <p:cNvPr id="20485" name="Picture 4" descr="CTcompr">
            <a:extLst>
              <a:ext uri="{FF2B5EF4-FFF2-40B4-BE49-F238E27FC236}">
                <a16:creationId xmlns:a16="http://schemas.microsoft.com/office/drawing/2014/main" id="{A396ABC0-C237-4B96-BC48-EC49DC5D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73150"/>
            <a:ext cx="44767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C:\Users\Puylaert\Dropbox\BOEK!!!\Techniek\12 MHz transduc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95" y="1088956"/>
            <a:ext cx="3600400" cy="479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021450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6695BE99-B8DE-4DA2-B907-6148103E4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84" y="228600"/>
            <a:ext cx="729992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Comprimeer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ileum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en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coecum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om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er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achter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te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kijken</a:t>
            </a:r>
            <a:endParaRPr lang="nl-NL" altLang="nl-NL" sz="3600" b="1" u="none" dirty="0">
              <a:solidFill>
                <a:srgbClr val="FFFF00"/>
              </a:solidFill>
            </a:endParaRPr>
          </a:p>
        </p:txBody>
      </p:sp>
      <p:pic>
        <p:nvPicPr>
          <p:cNvPr id="23555" name="Picture 4" descr="C:\Users\Puylaert\Dropbox\BOEK!!!\Appgb\frangenberg 7947982 v app gb 2 tekst.jpg">
            <a:extLst>
              <a:ext uri="{FF2B5EF4-FFF2-40B4-BE49-F238E27FC236}">
                <a16:creationId xmlns:a16="http://schemas.microsoft.com/office/drawing/2014/main" id="{253E3363-5F36-4D09-97B2-136E95C6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628775"/>
            <a:ext cx="5287962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36394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70B4F422-D4E1-498D-B466-170D79F4B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578775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Retrocecale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appendicitis</a:t>
            </a:r>
            <a:endParaRPr lang="nl-NL" altLang="nl-NL" sz="3600" b="1" u="none" dirty="0">
              <a:solidFill>
                <a:srgbClr val="FFFF00"/>
              </a:solidFill>
            </a:endParaRPr>
          </a:p>
        </p:txBody>
      </p:sp>
      <p:pic>
        <p:nvPicPr>
          <p:cNvPr id="24579" name="Picture 3" descr="kalberg120574m1 retrocec app">
            <a:extLst>
              <a:ext uri="{FF2B5EF4-FFF2-40B4-BE49-F238E27FC236}">
                <a16:creationId xmlns:a16="http://schemas.microsoft.com/office/drawing/2014/main" id="{8DA37870-5ADE-45E6-A961-67595BF9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495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CC2673AF-39A7-4D01-9736-5D520905D16A}"/>
              </a:ext>
            </a:extLst>
          </p:cNvPr>
          <p:cNvGrpSpPr>
            <a:grpSpLocks/>
          </p:cNvGrpSpPr>
          <p:nvPr/>
        </p:nvGrpSpPr>
        <p:grpSpPr bwMode="auto">
          <a:xfrm>
            <a:off x="229200" y="978520"/>
            <a:ext cx="8693150" cy="5486400"/>
            <a:chOff x="228600" y="990600"/>
            <a:chExt cx="8693150" cy="5486400"/>
          </a:xfrm>
        </p:grpSpPr>
        <p:sp>
          <p:nvSpPr>
            <p:cNvPr id="24581" name="Text Box 6">
              <a:extLst>
                <a:ext uri="{FF2B5EF4-FFF2-40B4-BE49-F238E27FC236}">
                  <a16:creationId xmlns:a16="http://schemas.microsoft.com/office/drawing/2014/main" id="{DA9510B0-5BB6-45A0-8EE6-4564DA341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5229200"/>
              <a:ext cx="4495800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nl-NL" b="1" u="none">
                  <a:solidFill>
                    <a:schemeClr val="bg1"/>
                  </a:solidFill>
                  <a:latin typeface="Arial" panose="020B0604020202020204" pitchFamily="34" charset="0"/>
                </a:rPr>
                <a:t>Ga met de transducer naar de flank</a:t>
              </a:r>
              <a:endParaRPr lang="nl-NL" altLang="nl-NL" b="1" u="none"/>
            </a:p>
          </p:txBody>
        </p:sp>
        <p:pic>
          <p:nvPicPr>
            <p:cNvPr id="24582" name="Picture 7" descr="kalberg120574m2 retrocec app">
              <a:extLst>
                <a:ext uri="{FF2B5EF4-FFF2-40B4-BE49-F238E27FC236}">
                  <a16:creationId xmlns:a16="http://schemas.microsoft.com/office/drawing/2014/main" id="{13B5B825-8410-442A-A0AC-1C8C56167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990600"/>
              <a:ext cx="4121150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7314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C864F427-B26D-43BF-B703-77F858DE3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54075"/>
            <a:ext cx="88122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nl-NL" b="1" u="none">
                <a:solidFill>
                  <a:schemeClr val="bg1"/>
                </a:solidFill>
                <a:latin typeface="Arial" panose="020B0604020202020204" pitchFamily="34" charset="0"/>
              </a:rPr>
              <a:t>…druk de appendix naar de transducer..…</a:t>
            </a:r>
            <a:endParaRPr lang="nl-NL" altLang="nl-NL" b="1" u="none"/>
          </a:p>
        </p:txBody>
      </p:sp>
      <p:pic>
        <p:nvPicPr>
          <p:cNvPr id="25603" name="Picture 3" descr="dinsi170587m2(6664608) app retrocec met hand">
            <a:extLst>
              <a:ext uri="{FF2B5EF4-FFF2-40B4-BE49-F238E27FC236}">
                <a16:creationId xmlns:a16="http://schemas.microsoft.com/office/drawing/2014/main" id="{0B7AD9F9-7B68-490A-A07A-BA7BD264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35052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3513315" y="2776537"/>
            <a:ext cx="5565598" cy="4041776"/>
            <a:chOff x="3513315" y="2776537"/>
            <a:chExt cx="5565598" cy="4041776"/>
          </a:xfrm>
        </p:grpSpPr>
        <p:pic>
          <p:nvPicPr>
            <p:cNvPr id="25604" name="Picture 4" descr="handgreepRetrocecApp">
              <a:extLst>
                <a:ext uri="{FF2B5EF4-FFF2-40B4-BE49-F238E27FC236}">
                  <a16:creationId xmlns:a16="http://schemas.microsoft.com/office/drawing/2014/main" id="{11F0FA84-545A-475C-ABE9-0603BFD14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315" y="2776537"/>
              <a:ext cx="23622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9941" name="Picture 5" descr="dinsi170587m1(6664608) app retrocec met hand">
              <a:extLst>
                <a:ext uri="{FF2B5EF4-FFF2-40B4-BE49-F238E27FC236}">
                  <a16:creationId xmlns:a16="http://schemas.microsoft.com/office/drawing/2014/main" id="{B52B3EDD-AE0C-4D2B-995A-D2FEE07A4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963" y="3900488"/>
              <a:ext cx="3536950" cy="291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Text Box 6">
            <a:extLst>
              <a:ext uri="{FF2B5EF4-FFF2-40B4-BE49-F238E27FC236}">
                <a16:creationId xmlns:a16="http://schemas.microsoft.com/office/drawing/2014/main" id="{24900C3D-B7F6-42F7-803B-C2DA7F873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nl-NL" sz="4000" b="1" u="none">
                <a:solidFill>
                  <a:srgbClr val="FFFF00"/>
                </a:solidFill>
                <a:latin typeface="Arial" panose="020B0604020202020204" pitchFamily="34" charset="0"/>
              </a:rPr>
              <a:t>Retrocoecale appendicitis</a:t>
            </a:r>
            <a:endParaRPr lang="nl-NL" altLang="nl-NL" sz="4000" b="1" u="non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228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 descr="C:\Users\Puylaert\Desktop\sahin 27829830 v1 appac CT en 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" y="700663"/>
            <a:ext cx="431323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2183" y="115888"/>
            <a:ext cx="8769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nl-NL" b="1" u="none" dirty="0" err="1">
                <a:solidFill>
                  <a:srgbClr val="FFFF00"/>
                </a:solidFill>
                <a:latin typeface="Arial" pitchFamily="34" charset="0"/>
              </a:rPr>
              <a:t>Retrocecale</a:t>
            </a:r>
            <a:r>
              <a:rPr lang="en-US" altLang="nl-NL" b="1" u="none" dirty="0">
                <a:solidFill>
                  <a:srgbClr val="FFFF00"/>
                </a:solidFill>
                <a:latin typeface="Arial" pitchFamily="34" charset="0"/>
              </a:rPr>
              <a:t> appendicitis</a:t>
            </a:r>
            <a:endParaRPr lang="nl-NL" altLang="nl-NL" b="1" u="none" dirty="0">
              <a:solidFill>
                <a:srgbClr val="FFFF00"/>
              </a:solidFill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899592" y="136525"/>
            <a:ext cx="8071372" cy="6615113"/>
            <a:chOff x="899592" y="136525"/>
            <a:chExt cx="8071372" cy="6615113"/>
          </a:xfrm>
        </p:grpSpPr>
        <p:grpSp>
          <p:nvGrpSpPr>
            <p:cNvPr id="3" name="Groep 2"/>
            <p:cNvGrpSpPr>
              <a:grpSpLocks/>
            </p:cNvGrpSpPr>
            <p:nvPr/>
          </p:nvGrpSpPr>
          <p:grpSpPr bwMode="auto">
            <a:xfrm>
              <a:off x="899592" y="136525"/>
              <a:ext cx="8050733" cy="6387872"/>
              <a:chOff x="898952" y="136427"/>
              <a:chExt cx="8050941" cy="6388097"/>
            </a:xfrm>
          </p:grpSpPr>
          <p:sp>
            <p:nvSpPr>
              <p:cNvPr id="23559" name="Text Box 6"/>
              <p:cNvSpPr txBox="1">
                <a:spLocks noChangeArrowheads="1"/>
              </p:cNvSpPr>
              <p:nvPr/>
            </p:nvSpPr>
            <p:spPr bwMode="auto">
              <a:xfrm>
                <a:off x="898952" y="4954808"/>
                <a:ext cx="2979517" cy="1569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spcBef>
                    <a:spcPct val="50000"/>
                  </a:spcBef>
                  <a:buFontTx/>
                  <a:buNone/>
                </a:pPr>
                <a:r>
                  <a:rPr lang="en-US" altLang="nl-NL" b="1" u="none" dirty="0">
                    <a:solidFill>
                      <a:schemeClr val="bg1"/>
                    </a:solidFill>
                    <a:latin typeface="Arial" pitchFamily="34" charset="0"/>
                  </a:rPr>
                  <a:t>Cecum </a:t>
                </a:r>
                <a:r>
                  <a:rPr lang="en-US" altLang="nl-NL" b="1" u="none" dirty="0" err="1">
                    <a:solidFill>
                      <a:schemeClr val="bg1"/>
                    </a:solidFill>
                    <a:latin typeface="Arial" pitchFamily="34" charset="0"/>
                  </a:rPr>
                  <a:t>wegduwen</a:t>
                </a:r>
                <a:r>
                  <a:rPr lang="en-US" altLang="nl-NL" b="1" u="none" dirty="0">
                    <a:solidFill>
                      <a:schemeClr val="bg1"/>
                    </a:solidFill>
                    <a:latin typeface="Arial" pitchFamily="34" charset="0"/>
                  </a:rPr>
                  <a:t> </a:t>
                </a:r>
                <a:r>
                  <a:rPr lang="en-US" altLang="nl-NL" b="1" u="none" dirty="0" err="1">
                    <a:solidFill>
                      <a:schemeClr val="bg1"/>
                    </a:solidFill>
                    <a:latin typeface="Arial" pitchFamily="34" charset="0"/>
                  </a:rPr>
                  <a:t>naar</a:t>
                </a:r>
                <a:r>
                  <a:rPr lang="en-US" altLang="nl-NL" b="1" u="none" dirty="0">
                    <a:solidFill>
                      <a:schemeClr val="bg1"/>
                    </a:solidFill>
                    <a:latin typeface="Arial" pitchFamily="34" charset="0"/>
                  </a:rPr>
                  <a:t> </a:t>
                </a:r>
                <a:r>
                  <a:rPr lang="en-US" altLang="nl-NL" b="1" u="none" dirty="0" err="1">
                    <a:solidFill>
                      <a:schemeClr val="bg1"/>
                    </a:solidFill>
                    <a:latin typeface="Arial" pitchFamily="34" charset="0"/>
                  </a:rPr>
                  <a:t>mediaal</a:t>
                </a:r>
                <a:endParaRPr lang="nl-NL" altLang="nl-NL" b="1" u="none" dirty="0"/>
              </a:p>
            </p:txBody>
          </p:sp>
          <p:pic>
            <p:nvPicPr>
              <p:cNvPr id="23560" name="Picture 5" descr="C:\Users\Puylaert\Desktop\sahin 27829830 v2 appac CT en US buik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097" y="136427"/>
                <a:ext cx="3513796" cy="3262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6" name="Picture 2" descr="C:\Users\Puylaert\Desktop\Afbeelding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236" y="3399220"/>
              <a:ext cx="5152728" cy="335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30238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Eigenaar\Dropbox\BOEK!!!\Cartoonsetc\FAT_G.jpg">
            <a:extLst>
              <a:ext uri="{FF2B5EF4-FFF2-40B4-BE49-F238E27FC236}">
                <a16:creationId xmlns:a16="http://schemas.microsoft.com/office/drawing/2014/main" id="{51E21F5A-88EF-4B40-9890-157942DE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04888"/>
            <a:ext cx="27035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CA39DD9C-10CD-478D-85A8-0A41D982D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0350"/>
            <a:ext cx="4557836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l-NL" altLang="nl-NL" sz="3600" b="1" u="none" dirty="0">
                <a:solidFill>
                  <a:schemeClr val="bg1"/>
                </a:solidFill>
                <a:latin typeface="Arial" panose="020B0604020202020204" pitchFamily="34" charset="0"/>
              </a:rPr>
              <a:t>“appendicitis ?”…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468DBA4-4549-4974-AEBF-5B8D857B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5099050"/>
            <a:ext cx="37052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l-NL" altLang="nl-NL" sz="2400" b="1" u="none">
                <a:solidFill>
                  <a:schemeClr val="bg1"/>
                </a:solidFill>
                <a:latin typeface="Arial" panose="020B0604020202020204" pitchFamily="34" charset="0"/>
              </a:rPr>
              <a:t>…direct naar de CT ? ....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1E4D832-5A82-409F-8C2D-341D3B6411F1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976313"/>
            <a:ext cx="4831668" cy="4582760"/>
            <a:chOff x="3718966" y="1988840"/>
            <a:chExt cx="4831503" cy="4582751"/>
          </a:xfrm>
        </p:grpSpPr>
        <p:sp>
          <p:nvSpPr>
            <p:cNvPr id="28679" name="Text Box 3">
              <a:extLst>
                <a:ext uri="{FF2B5EF4-FFF2-40B4-BE49-F238E27FC236}">
                  <a16:creationId xmlns:a16="http://schemas.microsoft.com/office/drawing/2014/main" id="{25F63234-320F-42CA-87FF-149351A69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8966" y="6109629"/>
              <a:ext cx="4694275" cy="46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nl-NL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… speld in de hooiberg..</a:t>
              </a:r>
            </a:p>
          </p:txBody>
        </p:sp>
        <p:pic>
          <p:nvPicPr>
            <p:cNvPr id="28680" name="Picture 7" descr="C:\Users\Julien\Desktop\Afbeelding1.jpg">
              <a:extLst>
                <a:ext uri="{FF2B5EF4-FFF2-40B4-BE49-F238E27FC236}">
                  <a16:creationId xmlns:a16="http://schemas.microsoft.com/office/drawing/2014/main" id="{23834A21-48D3-49F1-922B-813CB8E2C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966" y="1988840"/>
              <a:ext cx="4831503" cy="398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0F61A7B8-7CAB-4052-BFB4-F6078DB1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732463"/>
            <a:ext cx="85693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altLang="nl-NL" sz="4000" b="1" u="none" kern="0" dirty="0">
                <a:solidFill>
                  <a:srgbClr val="FFFF00"/>
                </a:solidFill>
                <a:latin typeface="Arial" charset="0"/>
              </a:rPr>
              <a:t>Obese </a:t>
            </a:r>
            <a:r>
              <a:rPr lang="en-US" altLang="nl-NL" sz="4000" b="1" u="none" kern="0" dirty="0" err="1">
                <a:solidFill>
                  <a:srgbClr val="FFFF00"/>
                </a:solidFill>
                <a:latin typeface="Arial" charset="0"/>
              </a:rPr>
              <a:t>patiënten</a:t>
            </a:r>
            <a:r>
              <a:rPr lang="en-US" altLang="nl-NL" sz="4000" b="1" u="none" kern="0" dirty="0">
                <a:solidFill>
                  <a:srgbClr val="FFFF00"/>
                </a:solidFill>
                <a:latin typeface="Arial" charset="0"/>
              </a:rPr>
              <a:t> direct </a:t>
            </a:r>
            <a:r>
              <a:rPr lang="en-US" altLang="nl-NL" sz="4000" b="1" u="none" kern="0" dirty="0" err="1">
                <a:solidFill>
                  <a:srgbClr val="FFFF00"/>
                </a:solidFill>
                <a:latin typeface="Arial" charset="0"/>
              </a:rPr>
              <a:t>voor</a:t>
            </a:r>
            <a:r>
              <a:rPr lang="en-US" altLang="nl-NL" sz="4000" b="1" u="none" kern="0" dirty="0">
                <a:solidFill>
                  <a:srgbClr val="FFFF00"/>
                </a:solidFill>
                <a:latin typeface="Arial" charset="0"/>
              </a:rPr>
              <a:t> CT  ?</a:t>
            </a:r>
            <a:endParaRPr lang="nl-NL" altLang="nl-NL" sz="4000" b="1" u="none" kern="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" name="Picture 13" descr="C:\Users\Puylaert\Dropbox\BOEK!!!\Cartoonsetc\KerstTeleradiologie3.jpg">
            <a:extLst>
              <a:ext uri="{FF2B5EF4-FFF2-40B4-BE49-F238E27FC236}">
                <a16:creationId xmlns:a16="http://schemas.microsoft.com/office/drawing/2014/main" id="{64DED388-434C-4E33-984E-07603B4F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1762"/>
            <a:ext cx="3094757" cy="198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9863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aan190216v1(1089001)AppmooierOpUS">
            <a:extLst>
              <a:ext uri="{FF2B5EF4-FFF2-40B4-BE49-F238E27FC236}">
                <a16:creationId xmlns:a16="http://schemas.microsoft.com/office/drawing/2014/main" id="{1B49896B-E839-4EB9-8478-A5F9273C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116013"/>
            <a:ext cx="46355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54811B2A-BB04-439D-A0E3-D6D8A06C7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188913"/>
            <a:ext cx="46926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..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heeft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voordelen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endParaRPr lang="en-US" altLang="nl-NL" b="1" u="none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Rectangle 5">
            <a:extLst>
              <a:ext uri="{FF2B5EF4-FFF2-40B4-BE49-F238E27FC236}">
                <a16:creationId xmlns:a16="http://schemas.microsoft.com/office/drawing/2014/main" id="{B19393EC-EBA3-4DE7-BBCD-A2B125653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619625"/>
            <a:ext cx="4779963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2800" b="1" u="none">
                <a:solidFill>
                  <a:schemeClr val="bg1"/>
                </a:solidFill>
                <a:latin typeface="Arial" panose="020B0604020202020204" pitchFamily="34" charset="0"/>
              </a:rPr>
              <a:t>Ontstoken appendix ?</a:t>
            </a:r>
            <a:r>
              <a:rPr lang="en-US" altLang="nl-NL" sz="3600" b="1" u="none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nl-NL" altLang="nl-NL" b="1" u="none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4583" name="Picture 4" descr="laan190216v1(1089001)AppmooierOpUS rechthoek">
            <a:extLst>
              <a:ext uri="{FF2B5EF4-FFF2-40B4-BE49-F238E27FC236}">
                <a16:creationId xmlns:a16="http://schemas.microsoft.com/office/drawing/2014/main" id="{5523BA71-3D72-4469-B5D5-F44400A41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103313"/>
            <a:ext cx="469265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4911911" y="620713"/>
            <a:ext cx="4525329" cy="4548165"/>
            <a:chOff x="4911911" y="620713"/>
            <a:chExt cx="4525329" cy="4548165"/>
          </a:xfrm>
        </p:grpSpPr>
        <p:grpSp>
          <p:nvGrpSpPr>
            <p:cNvPr id="451590" name="Group 6">
              <a:extLst>
                <a:ext uri="{FF2B5EF4-FFF2-40B4-BE49-F238E27FC236}">
                  <a16:creationId xmlns:a16="http://schemas.microsoft.com/office/drawing/2014/main" id="{A156DC08-E784-4C0E-A556-C9006F208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1911" y="1340718"/>
              <a:ext cx="4525329" cy="3828160"/>
              <a:chOff x="2490" y="1824"/>
              <a:chExt cx="2640" cy="2219"/>
            </a:xfrm>
          </p:grpSpPr>
          <p:pic>
            <p:nvPicPr>
              <p:cNvPr id="29705" name="Picture 7" descr="laan190216v1AppAcUSvsCT">
                <a:extLst>
                  <a:ext uri="{FF2B5EF4-FFF2-40B4-BE49-F238E27FC236}">
                    <a16:creationId xmlns:a16="http://schemas.microsoft.com/office/drawing/2014/main" id="{C699C278-0DEC-4132-982F-8C1888F3D6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3" y="1824"/>
                <a:ext cx="2208" cy="1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6" name="Rectangle 8">
                <a:extLst>
                  <a:ext uri="{FF2B5EF4-FFF2-40B4-BE49-F238E27FC236}">
                    <a16:creationId xmlns:a16="http://schemas.microsoft.com/office/drawing/2014/main" id="{14426ED6-C77C-47FB-A704-675D52589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0" y="3755"/>
                <a:ext cx="26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l-NL" sz="2800" b="1" u="none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Ontstoken</a:t>
                </a:r>
                <a:r>
                  <a:rPr lang="en-US" altLang="nl-NL" sz="2800" b="1" u="none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appendix !</a:t>
                </a:r>
                <a:r>
                  <a:rPr lang="en-US" altLang="nl-NL" sz="3600" b="1" u="none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endParaRPr lang="nl-NL" altLang="nl-NL" b="1" u="none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584" name="Rectangle 5">
              <a:extLst>
                <a:ext uri="{FF2B5EF4-FFF2-40B4-BE49-F238E27FC236}">
                  <a16:creationId xmlns:a16="http://schemas.microsoft.com/office/drawing/2014/main" id="{CA30C513-94D7-49E7-B099-BBEAE9ADA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112" y="620713"/>
              <a:ext cx="2841625" cy="70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l-NL" sz="28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gerichte</a:t>
              </a:r>
              <a:r>
                <a:rPr lang="en-US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echo</a:t>
              </a:r>
              <a:endParaRPr lang="nl-NL" altLang="nl-NL" b="1" u="none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" name="Rectangle 5">
            <a:extLst>
              <a:ext uri="{FF2B5EF4-FFF2-40B4-BE49-F238E27FC236}">
                <a16:creationId xmlns:a16="http://schemas.microsoft.com/office/drawing/2014/main" id="{6B93A8AE-BCFE-4E1D-96C8-795ADA434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5517232"/>
            <a:ext cx="9126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40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Iedere</a:t>
            </a:r>
            <a:r>
              <a:rPr lang="en-US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acute </a:t>
            </a:r>
            <a:r>
              <a:rPr lang="en-US" altLang="nl-NL" sz="40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buik</a:t>
            </a:r>
            <a:r>
              <a:rPr lang="en-US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direct de CT in ?</a:t>
            </a:r>
            <a:endParaRPr lang="nl-NL" altLang="nl-NL" sz="4000" b="1" u="none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146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8EBB2DD6-EC0A-4DAD-AABB-95A7E754B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770" y="188640"/>
            <a:ext cx="5544740" cy="1009650"/>
          </a:xfrm>
        </p:spPr>
        <p:txBody>
          <a:bodyPr/>
          <a:lstStyle/>
          <a:p>
            <a:pPr algn="l"/>
            <a:r>
              <a:rPr lang="nl-NL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De appendix is een klein en gevaarlijk orgaan</a:t>
            </a:r>
            <a:endParaRPr lang="nl-NL" altLang="nl-NL" sz="3200" dirty="0"/>
          </a:p>
        </p:txBody>
      </p:sp>
      <p:pic>
        <p:nvPicPr>
          <p:cNvPr id="33795" name="Picture 2" descr="C:\Users\Eigenaar\Desktop\Appendix-vermiformis.jpg">
            <a:extLst>
              <a:ext uri="{FF2B5EF4-FFF2-40B4-BE49-F238E27FC236}">
                <a16:creationId xmlns:a16="http://schemas.microsoft.com/office/drawing/2014/main" id="{624E645A-A4AC-438D-8222-49C8C172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052" y="-531440"/>
            <a:ext cx="356345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336482" y="2565904"/>
            <a:ext cx="8476028" cy="1384996"/>
            <a:chOff x="336482" y="2565904"/>
            <a:chExt cx="8476028" cy="1384996"/>
          </a:xfrm>
        </p:grpSpPr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1ADBD72A-96F8-4581-887A-12F0311FA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82" y="2565905"/>
              <a:ext cx="5027606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CC0000"/>
                </a:buClr>
                <a:buNone/>
              </a:pPr>
              <a:r>
                <a:rPr lang="nl-NL" altLang="nl-NL" sz="2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Lang, smal, blind eindigend en gevuld met feces en bacteriën..</a:t>
              </a:r>
            </a:p>
          </p:txBody>
        </p:sp>
        <p:pic>
          <p:nvPicPr>
            <p:cNvPr id="11" name="Picture 2" descr="C:\Users\Eigenaar\Desktop\app specimen.jpg">
              <a:extLst>
                <a:ext uri="{FF2B5EF4-FFF2-40B4-BE49-F238E27FC236}">
                  <a16:creationId xmlns:a16="http://schemas.microsoft.com/office/drawing/2014/main" id="{79B5BFF2-6547-45BB-A12A-B57420202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216" y="2565904"/>
              <a:ext cx="338029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ep 4"/>
          <p:cNvGrpSpPr/>
          <p:nvPr/>
        </p:nvGrpSpPr>
        <p:grpSpPr>
          <a:xfrm>
            <a:off x="251520" y="4455032"/>
            <a:ext cx="8590374" cy="2156133"/>
            <a:chOff x="251520" y="4455032"/>
            <a:chExt cx="8590374" cy="2156133"/>
          </a:xfrm>
        </p:grpSpPr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96DC81E2-EC5E-4B04-A82F-0987BB7F1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4841577"/>
              <a:ext cx="5112568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CC0000"/>
                </a:buClr>
                <a:buNone/>
              </a:pPr>
              <a:r>
                <a:rPr lang="nl-NL" altLang="nl-NL" sz="2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                                                     .. met een nauw lumen dat gemakkelijk obstrueert.  </a:t>
              </a:r>
            </a:p>
          </p:txBody>
        </p:sp>
        <p:pic>
          <p:nvPicPr>
            <p:cNvPr id="13" name="Picture 2" descr="C:\Users\Puylaert\Desktop\bakker 8700605 app ac fecoliet bew de2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455032"/>
              <a:ext cx="3693830" cy="215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22288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3D5A73E-B23D-4A15-A9E2-29E299EE5C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520" y="116632"/>
            <a:ext cx="8748712" cy="1395114"/>
          </a:xfrm>
        </p:spPr>
        <p:txBody>
          <a:bodyPr/>
          <a:lstStyle/>
          <a:p>
            <a:pPr algn="l"/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OPTIMA: in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principe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2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beginnen</a:t>
            </a:r>
            <a:r>
              <a:rPr lang="en-US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 met echo</a:t>
            </a:r>
            <a:endParaRPr lang="nl-NL" altLang="nl-NL" sz="32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D83D431-7827-47C5-9095-1F7A2DC5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68" y="1640810"/>
            <a:ext cx="856932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buClr>
                <a:srgbClr val="CC0000"/>
              </a:buClr>
              <a:defRPr/>
            </a:pP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Belangrijk om de patiënt te </a:t>
            </a:r>
            <a:r>
              <a:rPr lang="nl-NL" altLang="nl-NL" sz="2800" b="1" u="sng" dirty="0">
                <a:solidFill>
                  <a:schemeClr val="bg1"/>
                </a:solidFill>
                <a:latin typeface="Arial" charset="0"/>
                <a:cs typeface="+mn-cs"/>
              </a:rPr>
              <a:t>zien</a:t>
            </a: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,  verhoogt  betrokkenheid radioloog</a:t>
            </a:r>
          </a:p>
          <a:p>
            <a:pPr>
              <a:buClr>
                <a:srgbClr val="CC0000"/>
              </a:buClr>
              <a:defRPr/>
            </a:pPr>
            <a:endParaRPr lang="nl-NL" altLang="nl-NL" sz="2800" b="1" u="none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algn="l">
              <a:buClr>
                <a:srgbClr val="CC0000"/>
              </a:buClr>
              <a:defRPr/>
            </a:pP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Hoe ziek is de patiënt ? Waar zit de pijn? Wat is het verhaal van de patiënt ?  Buik-</a:t>
            </a:r>
            <a:r>
              <a:rPr lang="nl-NL" altLang="nl-NL" sz="2800" b="1" u="none" dirty="0" err="1">
                <a:solidFill>
                  <a:schemeClr val="bg1"/>
                </a:solidFill>
                <a:latin typeface="Arial" charset="0"/>
                <a:cs typeface="+mn-cs"/>
              </a:rPr>
              <a:t>OK’s</a:t>
            </a: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 ? Wat is de palpabele weerstand? Peristaltiek ? Comprimeerbaarheid ? Prik in vrij vocht, </a:t>
            </a:r>
            <a:r>
              <a:rPr lang="nl-NL" altLang="nl-NL" sz="2800" b="1" dirty="0">
                <a:solidFill>
                  <a:schemeClr val="bg1"/>
                </a:solidFill>
                <a:latin typeface="Arial" charset="0"/>
                <a:cs typeface="+mn-cs"/>
              </a:rPr>
              <a:t>praat</a:t>
            </a: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 met de patiënt, combineer anamnese en echobevindingen…</a:t>
            </a:r>
          </a:p>
          <a:p>
            <a:pPr>
              <a:buClr>
                <a:srgbClr val="CC0000"/>
              </a:buClr>
              <a:defRPr/>
            </a:pPr>
            <a:endParaRPr lang="nl-NL" altLang="nl-NL" sz="2800" b="1" u="none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algn="l">
              <a:buClr>
                <a:srgbClr val="CC0000"/>
              </a:buClr>
              <a:defRPr/>
            </a:pP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Bovendien: CT is lang niet </a:t>
            </a:r>
            <a:r>
              <a:rPr lang="nl-NL" altLang="nl-NL" sz="2800" b="1" i="1" u="none" dirty="0">
                <a:solidFill>
                  <a:schemeClr val="bg1"/>
                </a:solidFill>
                <a:latin typeface="Arial" charset="0"/>
                <a:cs typeface="+mn-cs"/>
              </a:rPr>
              <a:t>altijd</a:t>
            </a:r>
            <a:r>
              <a:rPr lang="nl-NL" altLang="nl-NL" sz="2800" b="1" u="none" dirty="0">
                <a:solidFill>
                  <a:schemeClr val="bg1"/>
                </a:solidFill>
                <a:latin typeface="Arial" charset="0"/>
                <a:cs typeface="+mn-cs"/>
              </a:rPr>
              <a:t> beter…..</a:t>
            </a:r>
          </a:p>
          <a:p>
            <a:pPr>
              <a:buClr>
                <a:srgbClr val="CC0000"/>
              </a:buClr>
              <a:defRPr/>
            </a:pPr>
            <a:endParaRPr lang="nl-NL" altLang="nl-NL" sz="2800" b="1" u="none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>
              <a:buClr>
                <a:srgbClr val="CC0000"/>
              </a:buClr>
              <a:defRPr/>
            </a:pPr>
            <a:endParaRPr lang="nl-NL" altLang="nl-NL" b="1" u="none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marL="0" indent="0">
              <a:buClr>
                <a:srgbClr val="CC0000"/>
              </a:buClr>
              <a:buFontTx/>
              <a:buNone/>
              <a:defRPr/>
            </a:pPr>
            <a:endParaRPr lang="nl-NL" altLang="nl-NL" u="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4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D5E0B56-3F07-431B-93F3-1B52606FE8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1287" y="-29126"/>
            <a:ext cx="8207375" cy="936625"/>
          </a:xfrm>
        </p:spPr>
        <p:txBody>
          <a:bodyPr/>
          <a:lstStyle/>
          <a:p>
            <a:pPr algn="l"/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CT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bij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magere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patiënt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….</a:t>
            </a:r>
            <a:endParaRPr lang="nl-NL" altLang="nl-NL" sz="4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1747" name="Picture 5" descr="D:\Werk\BOEK!!!\Appgb\white110857m3(4053403)AppGB US beter dan CT b.jpg">
            <a:extLst>
              <a:ext uri="{FF2B5EF4-FFF2-40B4-BE49-F238E27FC236}">
                <a16:creationId xmlns:a16="http://schemas.microsoft.com/office/drawing/2014/main" id="{88B0E840-3E60-455D-989D-27057F5A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508125"/>
            <a:ext cx="411797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C:\Users\Julien\Desktop\Afbeelding2.jpg">
            <a:extLst>
              <a:ext uri="{FF2B5EF4-FFF2-40B4-BE49-F238E27FC236}">
                <a16:creationId xmlns:a16="http://schemas.microsoft.com/office/drawing/2014/main" id="{55F6B1E6-62BB-4592-8AAD-E579CAD0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16000"/>
            <a:ext cx="39941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D2F29E-528E-4D74-A3D5-CFD4363CA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793" y="5733256"/>
            <a:ext cx="50688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Waar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is de appendix ?</a:t>
            </a:r>
            <a:endParaRPr lang="nl-NL" altLang="nl-NL" b="1" u="none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06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D5E0B56-3F07-431B-93F3-1B52606FE8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5589240"/>
            <a:ext cx="8207375" cy="936625"/>
          </a:xfrm>
        </p:spPr>
        <p:txBody>
          <a:bodyPr/>
          <a:lstStyle/>
          <a:p>
            <a:pPr algn="l"/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Bij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magere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patiënt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: echo &gt;&gt; CT</a:t>
            </a:r>
            <a:endParaRPr lang="nl-NL" altLang="nl-NL" sz="4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203219" y="404664"/>
            <a:ext cx="8631216" cy="5004536"/>
            <a:chOff x="369537" y="818782"/>
            <a:chExt cx="8631216" cy="5004536"/>
          </a:xfrm>
        </p:grpSpPr>
        <p:pic>
          <p:nvPicPr>
            <p:cNvPr id="23557" name="Picture 5" descr="C:\Users\Eigenaar\Desktop\mssilou260871m1(1902342) app GB.jpg">
              <a:extLst>
                <a:ext uri="{FF2B5EF4-FFF2-40B4-BE49-F238E27FC236}">
                  <a16:creationId xmlns:a16="http://schemas.microsoft.com/office/drawing/2014/main" id="{2AC1C212-75BB-4558-8550-CB08A10D7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620" y="1802036"/>
              <a:ext cx="5095133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C:\Users\Puylaert\Dropbox\BOEK!!!\Techniek\12 MHz transduc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7" y="818782"/>
              <a:ext cx="3756725" cy="500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 descr="C:\Users\Puylaert\Desktop\Afbeeldin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92" y="1397369"/>
            <a:ext cx="4864100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uylaert\Dropbox\BOEK!!!\Appgb\Afbeelding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92" y="1406211"/>
            <a:ext cx="4864100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15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5B39CF9B-B518-4017-B6B9-A10431F39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92" y="116632"/>
            <a:ext cx="897948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buClr>
                <a:srgbClr val="CC0000"/>
              </a:buClr>
              <a:buFontTx/>
              <a:buNone/>
            </a:pP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Secundaire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kenmerken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van appendicitis…</a:t>
            </a:r>
            <a:endParaRPr lang="nl-NL" altLang="nl-NL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74" name="Picture 2" descr="C:\Users\Puylaert\Dropbox\BOEK!!!\AppAc\schrevelius 24859736 v9 US app per paralyt ileus CRP 310 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3831"/>
            <a:ext cx="3831747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uylaert\Dropbox\BOEK!!!\AppAc\schrevelius 24859736 v8 US app per paralyt ileus CRP 310 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48" y="773832"/>
            <a:ext cx="4191001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451FDC14-9254-4DA1-B752-BCE670F9B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4" y="4472345"/>
            <a:ext cx="680350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buClr>
                <a:srgbClr val="CC0000"/>
              </a:buClr>
            </a:pP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Paralytische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ileus</a:t>
            </a:r>
          </a:p>
          <a:p>
            <a:pPr algn="l">
              <a:lnSpc>
                <a:spcPct val="90000"/>
              </a:lnSpc>
              <a:buClr>
                <a:srgbClr val="CC0000"/>
              </a:buClr>
            </a:pP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Vochtcollecties</a:t>
            </a:r>
            <a:endParaRPr lang="en-US" altLang="nl-NL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  <a:buClr>
                <a:srgbClr val="CC0000"/>
              </a:buClr>
            </a:pP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Ontstoken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vet</a:t>
            </a:r>
          </a:p>
          <a:p>
            <a:pPr algn="l">
              <a:lnSpc>
                <a:spcPct val="90000"/>
              </a:lnSpc>
              <a:buClr>
                <a:srgbClr val="CC0000"/>
              </a:buClr>
            </a:pP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Reactieve</a:t>
            </a: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darmwandverdikking</a:t>
            </a:r>
            <a:endParaRPr lang="en-US" altLang="nl-NL" sz="2800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51FDC14-9254-4DA1-B752-BCE670F9B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134" y="4561030"/>
            <a:ext cx="401051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>
              <a:lnSpc>
                <a:spcPct val="90000"/>
              </a:lnSpc>
              <a:buClr>
                <a:srgbClr val="CC0000"/>
              </a:buClr>
              <a:buNone/>
            </a:pP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Vaak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ook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lab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en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kliniek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verdacht</a:t>
            </a:r>
            <a:endParaRPr lang="en-US" altLang="nl-NL" sz="2800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B39CF9B-B518-4017-B6B9-A10431F39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5271" y="5733256"/>
            <a:ext cx="282363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buClr>
                <a:srgbClr val="CC0000"/>
              </a:buClr>
              <a:buFontTx/>
              <a:buNone/>
            </a:pP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en-US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CT scan !</a:t>
            </a:r>
            <a:endParaRPr lang="nl-NL" altLang="nl-NL" sz="4000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63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18B2EC2-43C3-4939-B54D-610FD9D50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48700" cy="2667000"/>
          </a:xfrm>
          <a:noFill/>
        </p:spPr>
        <p:txBody>
          <a:bodyPr/>
          <a:lstStyle/>
          <a:p>
            <a:pPr>
              <a:buClr>
                <a:srgbClr val="CC0000"/>
              </a:buClr>
              <a:buFontTx/>
              <a:buNone/>
            </a:pPr>
            <a:r>
              <a:rPr lang="en-US" altLang="nl-NL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B39CF9B-B518-4017-B6B9-A10431F39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0"/>
            <a:ext cx="487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Clr>
                <a:srgbClr val="CC0000"/>
              </a:buClr>
              <a:buFontTx/>
              <a:buNone/>
            </a:pPr>
            <a:r>
              <a:rPr lang="en-US" altLang="nl-NL" sz="3600" b="1" u="none">
                <a:solidFill>
                  <a:srgbClr val="FFFF00"/>
                </a:solidFill>
                <a:latin typeface="Arial" panose="020B0604020202020204" pitchFamily="34" charset="0"/>
              </a:rPr>
              <a:t>CT  met i.v. contrast</a:t>
            </a:r>
            <a:r>
              <a:rPr lang="en-US" altLang="nl-NL" sz="3600" b="1" u="none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endParaRPr lang="nl-NL" altLang="nl-NL" sz="36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653316" name="Group 4">
            <a:extLst>
              <a:ext uri="{FF2B5EF4-FFF2-40B4-BE49-F238E27FC236}">
                <a16:creationId xmlns:a16="http://schemas.microsoft.com/office/drawing/2014/main" id="{C45D0D81-B46F-42BB-8301-60094E7362E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685800"/>
            <a:ext cx="6481763" cy="5207000"/>
            <a:chOff x="48" y="432"/>
            <a:chExt cx="4083" cy="3280"/>
          </a:xfrm>
        </p:grpSpPr>
        <p:pic>
          <p:nvPicPr>
            <p:cNvPr id="33800" name="Picture 5" descr="vries020238v1(9213121)AppPerfileus detail">
              <a:extLst>
                <a:ext uri="{FF2B5EF4-FFF2-40B4-BE49-F238E27FC236}">
                  <a16:creationId xmlns:a16="http://schemas.microsoft.com/office/drawing/2014/main" id="{CE4ECB73-09B5-496E-8040-658D9BBA4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" y="432"/>
              <a:ext cx="1968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6" descr="bes061124v2(5444186)app Perf detail">
              <a:extLst>
                <a:ext uri="{FF2B5EF4-FFF2-40B4-BE49-F238E27FC236}">
                  <a16:creationId xmlns:a16="http://schemas.microsoft.com/office/drawing/2014/main" id="{34D7CEB1-C5FB-4B53-962E-E5A24FA24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432"/>
              <a:ext cx="1881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Rectangle 7">
              <a:extLst>
                <a:ext uri="{FF2B5EF4-FFF2-40B4-BE49-F238E27FC236}">
                  <a16:creationId xmlns:a16="http://schemas.microsoft.com/office/drawing/2014/main" id="{451FDC14-9254-4DA1-B752-BCE670F9B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2704"/>
              <a:ext cx="3360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lnSpc>
                  <a:spcPct val="90000"/>
                </a:lnSpc>
                <a:buClr>
                  <a:srgbClr val="CC0000"/>
                </a:buClr>
              </a:pPr>
              <a:r>
                <a:rPr lang="en-US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appendix </a:t>
              </a:r>
              <a:r>
                <a:rPr lang="en-US" altLang="nl-NL" sz="28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beter</a:t>
              </a:r>
              <a:r>
                <a:rPr lang="en-US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nl-NL" sz="28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te</a:t>
              </a:r>
              <a:r>
                <a:rPr lang="en-US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nl-NL" sz="28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zien</a:t>
              </a:r>
              <a:r>
                <a:rPr lang="en-US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l">
                <a:lnSpc>
                  <a:spcPct val="90000"/>
                </a:lnSpc>
                <a:buClr>
                  <a:srgbClr val="CC0000"/>
                </a:buClr>
              </a:pPr>
              <a:r>
                <a:rPr lang="en-US" altLang="nl-NL" sz="28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</a:t>
              </a:r>
              <a:r>
                <a:rPr lang="en-US" altLang="nl-NL" sz="28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ogere</a:t>
              </a:r>
              <a:r>
                <a:rPr lang="en-US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nl-NL" sz="28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betrouwbaarheid</a:t>
              </a:r>
              <a:endPara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53320" name="Group 8">
            <a:extLst>
              <a:ext uri="{FF2B5EF4-FFF2-40B4-BE49-F238E27FC236}">
                <a16:creationId xmlns:a16="http://schemas.microsoft.com/office/drawing/2014/main" id="{1D596BF0-8264-431B-B3E5-8520E270F909}"/>
              </a:ext>
            </a:extLst>
          </p:cNvPr>
          <p:cNvGrpSpPr>
            <a:grpSpLocks/>
          </p:cNvGrpSpPr>
          <p:nvPr/>
        </p:nvGrpSpPr>
        <p:grpSpPr bwMode="auto">
          <a:xfrm>
            <a:off x="4492626" y="3241675"/>
            <a:ext cx="4724400" cy="3630613"/>
            <a:chOff x="2830" y="2042"/>
            <a:chExt cx="2976" cy="2287"/>
          </a:xfrm>
        </p:grpSpPr>
        <p:sp>
          <p:nvSpPr>
            <p:cNvPr id="33798" name="Rectangle 9">
              <a:extLst>
                <a:ext uri="{FF2B5EF4-FFF2-40B4-BE49-F238E27FC236}">
                  <a16:creationId xmlns:a16="http://schemas.microsoft.com/office/drawing/2014/main" id="{4B021CB5-4B90-4690-87F1-65D118B3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" y="3897"/>
              <a:ext cx="29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  <a:buClr>
                  <a:srgbClr val="CC0000"/>
                </a:buClr>
                <a:buFontTx/>
                <a:buNone/>
              </a:pPr>
              <a:r>
                <a:rPr lang="en-US" altLang="nl-NL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andere</a:t>
              </a:r>
              <a:r>
                <a:rPr lang="en-US" altLang="nl-NL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nl-NL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aandoeningen</a:t>
              </a:r>
              <a:r>
                <a:rPr lang="en-US" altLang="nl-NL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!</a:t>
              </a:r>
              <a:endPara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3799" name="Picture 10" descr="cedeno020364v1(4039781)carbuncle">
              <a:extLst>
                <a:ext uri="{FF2B5EF4-FFF2-40B4-BE49-F238E27FC236}">
                  <a16:creationId xmlns:a16="http://schemas.microsoft.com/office/drawing/2014/main" id="{043580BE-BC82-4328-B28C-415019D92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042"/>
              <a:ext cx="2415" cy="1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4819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EB45989-B62D-43A9-ACF9-9AF82097F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48700" cy="2667000"/>
          </a:xfrm>
          <a:noFill/>
        </p:spPr>
        <p:txBody>
          <a:bodyPr/>
          <a:lstStyle/>
          <a:p>
            <a:pPr>
              <a:buClr>
                <a:srgbClr val="CC0000"/>
              </a:buClr>
              <a:buFontTx/>
              <a:buNone/>
            </a:pPr>
            <a:r>
              <a:rPr lang="en-US" altLang="nl-NL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FFFBC35-FA51-45F4-B90E-74E68A373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-31750"/>
            <a:ext cx="2590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Clr>
                <a:srgbClr val="CC0000"/>
              </a:buClr>
              <a:buFontTx/>
              <a:buNone/>
            </a:pPr>
            <a:r>
              <a:rPr lang="en-US" altLang="nl-NL" sz="3600" b="1" u="none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altLang="nl-NL" sz="2800" b="1" u="none">
                <a:solidFill>
                  <a:schemeClr val="bg1"/>
                </a:solidFill>
                <a:latin typeface="Arial" panose="020B0604020202020204" pitchFamily="34" charset="0"/>
              </a:rPr>
              <a:t>Blanco CT</a:t>
            </a:r>
            <a:r>
              <a:rPr lang="en-US" altLang="nl-NL" sz="3600" b="1" u="none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nl-NL" altLang="nl-NL" sz="3600" b="1" u="non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51268" name="Rectangle 4">
            <a:extLst>
              <a:ext uri="{FF2B5EF4-FFF2-40B4-BE49-F238E27FC236}">
                <a16:creationId xmlns:a16="http://schemas.microsoft.com/office/drawing/2014/main" id="{DF1C9956-B511-490B-808A-8063854E2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53" y="4699000"/>
            <a:ext cx="472222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buClr>
                <a:srgbClr val="CC0000"/>
              </a:buClr>
              <a:buFontTx/>
              <a:buNone/>
            </a:pP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  Blanco CT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alléén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bij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nierfunctie-stoornissen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en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contrastallergie</a:t>
            </a:r>
            <a:endParaRPr lang="nl-NL" altLang="nl-NL" sz="2800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2773" name="Picture 5" descr="sital070654m1(5914497)AppGB detail">
            <a:extLst>
              <a:ext uri="{FF2B5EF4-FFF2-40B4-BE49-F238E27FC236}">
                <a16:creationId xmlns:a16="http://schemas.microsoft.com/office/drawing/2014/main" id="{0B18FBD5-FBE3-4993-8A97-33ED8DCD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2895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app GB coronale CT 9390049 detail">
            <a:extLst>
              <a:ext uri="{FF2B5EF4-FFF2-40B4-BE49-F238E27FC236}">
                <a16:creationId xmlns:a16="http://schemas.microsoft.com/office/drawing/2014/main" id="{88E0CD98-034F-4ECC-A6A1-5166AF5F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26701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sahin010160m2 detail">
            <a:extLst>
              <a:ext uri="{FF2B5EF4-FFF2-40B4-BE49-F238E27FC236}">
                <a16:creationId xmlns:a16="http://schemas.microsoft.com/office/drawing/2014/main" id="{25CF4942-F84D-4B04-8FAD-04C70609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"/>
            <a:ext cx="3048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bruin100860m2(9237107)appac detail">
            <a:extLst>
              <a:ext uri="{FF2B5EF4-FFF2-40B4-BE49-F238E27FC236}">
                <a16:creationId xmlns:a16="http://schemas.microsoft.com/office/drawing/2014/main" id="{120515FC-CF3A-4F8D-9705-A533BD98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00400"/>
            <a:ext cx="30480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26337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3B206D5-29FC-4ACF-B835-6D9886845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8"/>
            <a:ext cx="8734425" cy="979487"/>
          </a:xfrm>
        </p:spPr>
        <p:txBody>
          <a:bodyPr/>
          <a:lstStyle/>
          <a:p>
            <a:pPr algn="l">
              <a:buClr>
                <a:srgbClr val="CC0000"/>
              </a:buClr>
            </a:pPr>
            <a:r>
              <a:rPr lang="en-US" altLang="nl-NL" sz="2800" b="1">
                <a:solidFill>
                  <a:srgbClr val="FFFF00"/>
                </a:solidFill>
                <a:latin typeface="Arial" panose="020B0604020202020204" pitchFamily="34" charset="0"/>
              </a:rPr>
              <a:t>Pijn ROB bij zwangere en inconclusieve echo... </a:t>
            </a:r>
            <a:endParaRPr lang="nl-NL" altLang="nl-NL" sz="2800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6C4B6F2-5A2F-489C-940E-15F76B411255}"/>
              </a:ext>
            </a:extLst>
          </p:cNvPr>
          <p:cNvGrpSpPr/>
          <p:nvPr/>
        </p:nvGrpSpPr>
        <p:grpSpPr>
          <a:xfrm>
            <a:off x="547688" y="1457325"/>
            <a:ext cx="7385050" cy="3581400"/>
            <a:chOff x="547688" y="1457325"/>
            <a:chExt cx="7385050" cy="3581400"/>
          </a:xfrm>
        </p:grpSpPr>
        <p:pic>
          <p:nvPicPr>
            <p:cNvPr id="75780" name="Picture 8" descr="C:\Users\Eigenaar\Desktop\jalloh021185v6(2698145)AppAc bij grav.jpg">
              <a:extLst>
                <a:ext uri="{FF2B5EF4-FFF2-40B4-BE49-F238E27FC236}">
                  <a16:creationId xmlns:a16="http://schemas.microsoft.com/office/drawing/2014/main" id="{029AB647-1088-4C73-A90A-09E5CC99A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1457325"/>
              <a:ext cx="35814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9" descr="C:\Users\Eigenaar\Desktop\jalloh021185v2(2698145)AppAc bij grav.jpg">
              <a:extLst>
                <a:ext uri="{FF2B5EF4-FFF2-40B4-BE49-F238E27FC236}">
                  <a16:creationId xmlns:a16="http://schemas.microsoft.com/office/drawing/2014/main" id="{5A8E39E1-C632-48F2-8AEF-B992A3391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2379663"/>
              <a:ext cx="3505200" cy="262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91978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4BE2B3B-4579-4FA6-B277-8CD83479D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013" y="104775"/>
            <a:ext cx="8305800" cy="1511300"/>
          </a:xfrm>
        </p:spPr>
        <p:txBody>
          <a:bodyPr/>
          <a:lstStyle/>
          <a:p>
            <a:pPr algn="l">
              <a:buClr>
                <a:srgbClr val="CC0000"/>
              </a:buClr>
            </a:pPr>
            <a:r>
              <a:rPr lang="en-US" altLang="nl-NL" sz="3600" b="1">
                <a:solidFill>
                  <a:srgbClr val="FFFF00"/>
                </a:solidFill>
                <a:latin typeface="Arial" panose="020B0604020202020204" pitchFamily="34" charset="0"/>
              </a:rPr>
              <a:t>Als echo inconclusief: MRI goede vervanger van CT*, maar op dit moment ….</a:t>
            </a:r>
            <a:endParaRPr lang="nl-NL" altLang="nl-NL" sz="3600"/>
          </a:p>
        </p:txBody>
      </p:sp>
      <p:sp>
        <p:nvSpPr>
          <p:cNvPr id="27651" name="Rectangle 6">
            <a:extLst>
              <a:ext uri="{FF2B5EF4-FFF2-40B4-BE49-F238E27FC236}">
                <a16:creationId xmlns:a16="http://schemas.microsoft.com/office/drawing/2014/main" id="{6FA9A557-CE7E-4BC9-B6F6-999FE2CF5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1989138"/>
            <a:ext cx="6643688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rgbClr val="CC0000"/>
              </a:buClr>
            </a:pP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CT is sneller en heeft hogere beeldresolutie</a:t>
            </a:r>
          </a:p>
          <a:p>
            <a:pPr algn="l">
              <a:buClr>
                <a:srgbClr val="CC0000"/>
              </a:buClr>
            </a:pP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CT is vertrouwd voor clinicus en radioloog en kan meestal gemakkelijker tussendoor</a:t>
            </a:r>
          </a:p>
          <a:p>
            <a:pPr algn="l">
              <a:buClr>
                <a:srgbClr val="CC0000"/>
              </a:buClr>
            </a:pP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Kosten MRI &gt; CT en echo</a:t>
            </a:r>
          </a:p>
          <a:p>
            <a:pPr>
              <a:buClr>
                <a:srgbClr val="CC0000"/>
              </a:buClr>
            </a:pPr>
            <a:endParaRPr lang="nl-NL" altLang="nl-NL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CC0000"/>
              </a:buClr>
            </a:pPr>
            <a:endParaRPr lang="nl-NL" altLang="nl-NL" u="none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EB39AF9-1ECE-4A35-8349-0748E511D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445125"/>
            <a:ext cx="65532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CC0000"/>
              </a:buClr>
              <a:defRPr/>
            </a:pP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* </a:t>
            </a:r>
            <a:r>
              <a:rPr lang="nl-NL" altLang="nl-NL" sz="20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Leeuwenburgh</a:t>
            </a: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 MM, </a:t>
            </a:r>
            <a:r>
              <a:rPr lang="nl-NL" altLang="nl-NL" sz="20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Wiarda</a:t>
            </a: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 BM, </a:t>
            </a:r>
            <a:r>
              <a:rPr lang="nl-NL" altLang="nl-NL" sz="20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Wiezer</a:t>
            </a: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 MJ, et al. </a:t>
            </a:r>
            <a:r>
              <a:rPr lang="nl-NL" altLang="nl-NL" sz="20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Radiology</a:t>
            </a: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 2013; 268:135-43. </a:t>
            </a:r>
          </a:p>
          <a:p>
            <a:pPr>
              <a:spcBef>
                <a:spcPct val="50000"/>
              </a:spcBef>
              <a:buClr>
                <a:srgbClr val="CC0000"/>
              </a:buClr>
              <a:defRPr/>
            </a:pP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* </a:t>
            </a:r>
            <a:r>
              <a:rPr lang="nl-NL" altLang="nl-NL" sz="20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Cobben</a:t>
            </a: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 LPJ et al. </a:t>
            </a:r>
            <a:r>
              <a:rPr lang="nl-NL" altLang="nl-NL" sz="20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Eur</a:t>
            </a: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nl-NL" altLang="nl-NL" sz="20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Radiol</a:t>
            </a:r>
            <a:r>
              <a:rPr lang="nl-NL" altLang="nl-NL" sz="20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 2009; 19: 1175-83. </a:t>
            </a:r>
          </a:p>
        </p:txBody>
      </p:sp>
      <p:pic>
        <p:nvPicPr>
          <p:cNvPr id="35845" name="Picture 5" descr="C:\Users\Puylaert\Dropbox\BOEK!!!\AppAc\osrouti051289m2(3711257)MRIapp det.jpg">
            <a:extLst>
              <a:ext uri="{FF2B5EF4-FFF2-40B4-BE49-F238E27FC236}">
                <a16:creationId xmlns:a16="http://schemas.microsoft.com/office/drawing/2014/main" id="{9505FE87-1FC9-4F82-A0EB-C9814265B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25538"/>
            <a:ext cx="27368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597098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3417B45-24E7-4686-932B-D27D70DE12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5950" y="2708275"/>
            <a:ext cx="8496300" cy="1657350"/>
          </a:xfrm>
        </p:spPr>
        <p:txBody>
          <a:bodyPr/>
          <a:lstStyle/>
          <a:p>
            <a:pPr algn="l"/>
            <a:r>
              <a:rPr lang="en-US" altLang="nl-NL" sz="5400" b="1">
                <a:solidFill>
                  <a:srgbClr val="FFFF00"/>
                </a:solidFill>
                <a:latin typeface="Arial" panose="020B0604020202020204" pitchFamily="34" charset="0"/>
              </a:rPr>
              <a:t>Is de appendix normaal of ontstoken?</a:t>
            </a:r>
            <a:endParaRPr lang="nl-NL" altLang="nl-NL" sz="5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06511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388F39A-9D7B-40EC-840D-2AD8F5665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261938"/>
            <a:ext cx="3505200" cy="381000"/>
          </a:xfrm>
        </p:spPr>
        <p:txBody>
          <a:bodyPr/>
          <a:lstStyle/>
          <a:p>
            <a:pPr algn="l"/>
            <a:r>
              <a:rPr lang="nl-NL" altLang="nl-NL" sz="2800" b="1">
                <a:solidFill>
                  <a:srgbClr val="FFFF00"/>
                </a:solidFill>
                <a:latin typeface="Arial" panose="020B0604020202020204" pitchFamily="34" charset="0"/>
              </a:rPr>
              <a:t>Normale appendix</a:t>
            </a:r>
            <a:endParaRPr lang="nl-NL" altLang="nl-NL" sz="36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E902D60-0EEB-4062-9D0F-3CF4A11E0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1950" y="871538"/>
            <a:ext cx="4267200" cy="2362200"/>
          </a:xfrm>
        </p:spPr>
        <p:txBody>
          <a:bodyPr/>
          <a:lstStyle/>
          <a:p>
            <a:pPr>
              <a:buClr>
                <a:srgbClr val="CC0000"/>
              </a:buClr>
            </a:pPr>
            <a:r>
              <a:rPr lang="nl-NL" altLang="nl-NL" sz="2400" b="1">
                <a:solidFill>
                  <a:schemeClr val="bg1"/>
                </a:solidFill>
                <a:latin typeface="Arial" panose="020B0604020202020204" pitchFamily="34" charset="0"/>
              </a:rPr>
              <a:t>Klein (meestal &lt; 7 mm)</a:t>
            </a:r>
          </a:p>
          <a:p>
            <a:pPr>
              <a:buClr>
                <a:srgbClr val="CC0000"/>
              </a:buClr>
            </a:pPr>
            <a:r>
              <a:rPr lang="nl-NL" altLang="nl-NL" sz="2400" b="1">
                <a:solidFill>
                  <a:schemeClr val="bg1"/>
                </a:solidFill>
                <a:latin typeface="Arial" panose="020B0604020202020204" pitchFamily="34" charset="0"/>
              </a:rPr>
              <a:t>Comprimeerbaar</a:t>
            </a:r>
          </a:p>
          <a:p>
            <a:pPr>
              <a:buClr>
                <a:srgbClr val="CC0000"/>
              </a:buClr>
            </a:pPr>
            <a:r>
              <a:rPr lang="nl-NL" altLang="nl-NL" sz="2400" b="1">
                <a:solidFill>
                  <a:schemeClr val="bg1"/>
                </a:solidFill>
                <a:latin typeface="Arial" panose="020B0604020202020204" pitchFamily="34" charset="0"/>
              </a:rPr>
              <a:t>Geen ontstoken vet</a:t>
            </a:r>
          </a:p>
          <a:p>
            <a:pPr>
              <a:buClr>
                <a:srgbClr val="CC0000"/>
              </a:buClr>
            </a:pPr>
            <a:r>
              <a:rPr lang="nl-NL" altLang="nl-NL" sz="2400" b="1">
                <a:solidFill>
                  <a:schemeClr val="bg1"/>
                </a:solidFill>
                <a:latin typeface="Arial" panose="020B0604020202020204" pitchFamily="34" charset="0"/>
              </a:rPr>
              <a:t>Doppler  (+)</a:t>
            </a:r>
          </a:p>
          <a:p>
            <a:pPr>
              <a:buClr>
                <a:srgbClr val="CC0000"/>
              </a:buClr>
            </a:pPr>
            <a:r>
              <a:rPr lang="nl-NL" altLang="nl-NL" sz="2400" b="1">
                <a:solidFill>
                  <a:schemeClr val="bg1"/>
                </a:solidFill>
                <a:latin typeface="Arial" panose="020B0604020202020204" pitchFamily="34" charset="0"/>
              </a:rPr>
              <a:t>Mobiel</a:t>
            </a:r>
          </a:p>
        </p:txBody>
      </p:sp>
      <p:grpSp>
        <p:nvGrpSpPr>
          <p:cNvPr id="37892" name="Groep 1">
            <a:extLst>
              <a:ext uri="{FF2B5EF4-FFF2-40B4-BE49-F238E27FC236}">
                <a16:creationId xmlns:a16="http://schemas.microsoft.com/office/drawing/2014/main" id="{1B908B41-590D-4617-8586-9DCB1710921A}"/>
              </a:ext>
            </a:extLst>
          </p:cNvPr>
          <p:cNvGrpSpPr>
            <a:grpSpLocks/>
          </p:cNvGrpSpPr>
          <p:nvPr/>
        </p:nvGrpSpPr>
        <p:grpSpPr bwMode="auto">
          <a:xfrm>
            <a:off x="4689475" y="263525"/>
            <a:ext cx="4279900" cy="5832475"/>
            <a:chOff x="4673600" y="315913"/>
            <a:chExt cx="4279900" cy="5831682"/>
          </a:xfrm>
        </p:grpSpPr>
        <p:sp>
          <p:nvSpPr>
            <p:cNvPr id="37894" name="Rectangle 5">
              <a:extLst>
                <a:ext uri="{FF2B5EF4-FFF2-40B4-BE49-F238E27FC236}">
                  <a16:creationId xmlns:a16="http://schemas.microsoft.com/office/drawing/2014/main" id="{71CD5F29-B957-4EBB-9306-14C5B84E1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315913"/>
              <a:ext cx="3810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nl-NL" altLang="nl-NL" sz="2800" b="1" u="none">
                  <a:solidFill>
                    <a:srgbClr val="FFFF00"/>
                  </a:solidFill>
                  <a:latin typeface="Arial" panose="020B0604020202020204" pitchFamily="34" charset="0"/>
                </a:rPr>
                <a:t>Onstoken appendix</a:t>
              </a:r>
              <a:endParaRPr lang="nl-NL" altLang="nl-NL" sz="2800" u="none">
                <a:solidFill>
                  <a:schemeClr val="tx2"/>
                </a:solidFill>
              </a:endParaRPr>
            </a:p>
          </p:txBody>
        </p:sp>
        <p:sp>
          <p:nvSpPr>
            <p:cNvPr id="37895" name="Rectangle 6">
              <a:extLst>
                <a:ext uri="{FF2B5EF4-FFF2-40B4-BE49-F238E27FC236}">
                  <a16:creationId xmlns:a16="http://schemas.microsoft.com/office/drawing/2014/main" id="{591D5A98-D903-4C6C-BAF1-D34CAF478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899303"/>
              <a:ext cx="4191000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buClr>
                  <a:srgbClr val="CC0000"/>
                </a:buClr>
              </a:pPr>
              <a:r>
                <a:rPr lang="nl-NL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Groot (meestal&gt; 7 mm)</a:t>
              </a:r>
            </a:p>
            <a:p>
              <a:pPr algn="l">
                <a:buClr>
                  <a:srgbClr val="CC0000"/>
                </a:buClr>
              </a:pPr>
              <a:r>
                <a:rPr lang="nl-NL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Niet-</a:t>
              </a:r>
              <a:r>
                <a:rPr lang="nl-NL" altLang="nl-NL" sz="24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comprimeerbaar</a:t>
              </a:r>
              <a:endParaRPr lang="nl-NL" altLang="nl-NL" sz="2400" b="1" u="none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l">
                <a:buClr>
                  <a:srgbClr val="CC0000"/>
                </a:buClr>
              </a:pPr>
              <a:r>
                <a:rPr lang="nl-NL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Ontstoken vet +++</a:t>
              </a:r>
            </a:p>
            <a:p>
              <a:pPr algn="l">
                <a:buClr>
                  <a:srgbClr val="CC0000"/>
                </a:buClr>
              </a:pPr>
              <a:r>
                <a:rPr lang="nl-NL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Doppler +++ (or -)</a:t>
              </a:r>
            </a:p>
            <a:p>
              <a:pPr algn="l">
                <a:buClr>
                  <a:srgbClr val="CC0000"/>
                </a:buClr>
              </a:pPr>
              <a:r>
                <a:rPr lang="nl-NL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Gefixeerde ligging</a:t>
              </a:r>
              <a:endParaRPr lang="nl-NL" altLang="nl-NL" u="none" dirty="0"/>
            </a:p>
          </p:txBody>
        </p:sp>
        <p:pic>
          <p:nvPicPr>
            <p:cNvPr id="37896" name="Picture 7" descr="33evappacutakleur">
              <a:extLst>
                <a:ext uri="{FF2B5EF4-FFF2-40B4-BE49-F238E27FC236}">
                  <a16:creationId xmlns:a16="http://schemas.microsoft.com/office/drawing/2014/main" id="{EE90A6AA-AF5F-4D0B-9041-39AA556E9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3223420"/>
              <a:ext cx="4135438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8" descr="appgbZONDERKLEUR">
            <a:extLst>
              <a:ext uri="{FF2B5EF4-FFF2-40B4-BE49-F238E27FC236}">
                <a16:creationId xmlns:a16="http://schemas.microsoft.com/office/drawing/2014/main" id="{6E363CD4-A157-4C70-992B-01144242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168650"/>
            <a:ext cx="408622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11423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D:\Werk\BOEK!!!\AppAc\dogan150169m1 AppAc kleur empyeem.jpg">
            <a:extLst>
              <a:ext uri="{FF2B5EF4-FFF2-40B4-BE49-F238E27FC236}">
                <a16:creationId xmlns:a16="http://schemas.microsoft.com/office/drawing/2014/main" id="{817777A2-708C-4827-AA60-CD179022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35050"/>
            <a:ext cx="39624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8" name="Picture 8" descr="D:\Werk\BOEK!!!\AppAc\dogan150169m3 AppAc kleur empyeem a.jpg">
            <a:extLst>
              <a:ext uri="{FF2B5EF4-FFF2-40B4-BE49-F238E27FC236}">
                <a16:creationId xmlns:a16="http://schemas.microsoft.com/office/drawing/2014/main" id="{5D558DB6-99A1-4A48-A32A-FE7E26B4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378200"/>
            <a:ext cx="2568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991445E-4403-470B-B10A-86AAF5CE9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35050"/>
            <a:ext cx="39608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DFA98AA-7A37-486F-B22B-42638078B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035050"/>
            <a:ext cx="3960812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7" name="Picture 7" descr="D:\Werk\BOEK!!!\AppAc\dogan150169m2 AppAc kleur empyeem a.jpg">
            <a:extLst>
              <a:ext uri="{FF2B5EF4-FFF2-40B4-BE49-F238E27FC236}">
                <a16:creationId xmlns:a16="http://schemas.microsoft.com/office/drawing/2014/main" id="{91F13648-E9C2-4D26-AC87-524B4372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378200"/>
            <a:ext cx="24844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C:\Users\Eigenaar\Dropbox\BOEK!!!\AppAc\dogan150169m3 AppAc kleur empyeem a PIJLEN.jpg">
            <a:extLst>
              <a:ext uri="{FF2B5EF4-FFF2-40B4-BE49-F238E27FC236}">
                <a16:creationId xmlns:a16="http://schemas.microsoft.com/office/drawing/2014/main" id="{A73D7C63-11AD-419B-ADD9-B4790508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378200"/>
            <a:ext cx="25669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C003A28-0EF8-46EB-8EA0-A3CE7B5A3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038" y="5011738"/>
            <a:ext cx="5233987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CC0000"/>
              </a:buClr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  <a:latin typeface="Arial" panose="020B0604020202020204" pitchFamily="34" charset="0"/>
              </a:rPr>
              <a:t>Intraluminale druk hoger dan de  arteriële druk in de wand van de appendix </a:t>
            </a:r>
            <a:endParaRPr lang="nl-NL" altLang="nl-NL" sz="2800" i="1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4149403-176E-436F-B072-6B24B6644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5729288"/>
            <a:ext cx="6170612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CC0000"/>
              </a:buClr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  <a:latin typeface="Arial" panose="020B0604020202020204" pitchFamily="34" charset="0"/>
              </a:rPr>
              <a:t>                       → ischemie → necrose → 	perforatie</a:t>
            </a:r>
            <a:endParaRPr lang="nl-NL" altLang="nl-NL" sz="2800" i="1"/>
          </a:p>
        </p:txBody>
      </p:sp>
      <p:sp>
        <p:nvSpPr>
          <p:cNvPr id="35850" name="Rectangle 2">
            <a:extLst>
              <a:ext uri="{FF2B5EF4-FFF2-40B4-BE49-F238E27FC236}">
                <a16:creationId xmlns:a16="http://schemas.microsoft.com/office/drawing/2014/main" id="{A5E086A4-E19D-43ED-8CF2-A509BD904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933" y="112395"/>
            <a:ext cx="8458200" cy="685800"/>
          </a:xfrm>
        </p:spPr>
        <p:txBody>
          <a:bodyPr/>
          <a:lstStyle/>
          <a:p>
            <a:pPr algn="l"/>
            <a:r>
              <a:rPr lang="nl-NL" altLang="nl-NL" sz="3600" b="1" dirty="0">
                <a:solidFill>
                  <a:srgbClr val="FFFF00"/>
                </a:solidFill>
                <a:latin typeface="Arial" panose="020B0604020202020204" pitchFamily="34" charset="0"/>
              </a:rPr>
              <a:t>Als het lumen geobstrueerd raakt…</a:t>
            </a:r>
            <a:endParaRPr lang="nl-NL" altLang="nl-NL" sz="3600" dirty="0"/>
          </a:p>
        </p:txBody>
      </p:sp>
      <p:sp>
        <p:nvSpPr>
          <p:cNvPr id="35851" name="Rectangle 3">
            <a:extLst>
              <a:ext uri="{FF2B5EF4-FFF2-40B4-BE49-F238E27FC236}">
                <a16:creationId xmlns:a16="http://schemas.microsoft.com/office/drawing/2014/main" id="{B82B4581-F423-49A7-8DAA-F472CB794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0" y="828675"/>
            <a:ext cx="4584700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CC0000"/>
              </a:buClr>
              <a:buFontTx/>
              <a:buNone/>
            </a:pPr>
            <a:r>
              <a:rPr lang="nl-NL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blijft mucosa slijm afscheiden…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426EAF1-E0C8-4027-B003-689D76D2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75138"/>
            <a:ext cx="3611563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CC0000"/>
              </a:buClr>
              <a:buFontTx/>
              <a:buNone/>
            </a:pPr>
            <a:r>
              <a:rPr lang="nl-NL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Gevolgen voor de bloedvoorziening…</a:t>
            </a:r>
            <a:endParaRPr lang="nl-NL" altLang="nl-NL" sz="280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DABDE609-FA4B-479A-9B7F-99D9998A778C}"/>
              </a:ext>
            </a:extLst>
          </p:cNvPr>
          <p:cNvGrpSpPr>
            <a:grpSpLocks/>
          </p:cNvGrpSpPr>
          <p:nvPr/>
        </p:nvGrpSpPr>
        <p:grpSpPr bwMode="auto">
          <a:xfrm>
            <a:off x="4316413" y="1738313"/>
            <a:ext cx="3959225" cy="1525587"/>
            <a:chOff x="4316413" y="1738313"/>
            <a:chExt cx="3959225" cy="1525587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D464B44B-7794-40E2-9F9F-A68151B87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6413" y="1738313"/>
              <a:ext cx="395922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CC0000"/>
                </a:buClr>
                <a:buFontTx/>
                <a:buNone/>
                <a:defRPr/>
              </a:pPr>
              <a:r>
                <a:rPr lang="nl-NL" sz="2800" b="1" dirty="0">
                  <a:solidFill>
                    <a:schemeClr val="bg1"/>
                  </a:solidFill>
                  <a:latin typeface="Arial" charset="0"/>
                </a:rPr>
                <a:t>…dilatatie lumen</a:t>
              </a:r>
            </a:p>
            <a:p>
              <a:pPr>
                <a:buClr>
                  <a:srgbClr val="CC0000"/>
                </a:buClr>
                <a:defRPr/>
              </a:pPr>
              <a:endParaRPr lang="nl-NL" sz="2800" dirty="0"/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5851B4A2-9EDE-4781-98A3-44F538CCB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0713" y="2205038"/>
              <a:ext cx="3730625" cy="1058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CC0000"/>
                </a:buClr>
                <a:buFontTx/>
                <a:buNone/>
                <a:defRPr/>
              </a:pPr>
              <a:r>
                <a:rPr lang="nl-NL" sz="2800" b="1" dirty="0">
                  <a:solidFill>
                    <a:schemeClr val="bg1"/>
                  </a:solidFill>
                  <a:latin typeface="Arial" charset="0"/>
                </a:rPr>
                <a:t>(binnen een uur strak gespannen)</a:t>
              </a:r>
            </a:p>
            <a:p>
              <a:pPr>
                <a:buClr>
                  <a:srgbClr val="CC0000"/>
                </a:buClr>
                <a:defRPr/>
              </a:pPr>
              <a:endParaRPr lang="nl-NL" sz="2800" dirty="0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5EEE778-A2E6-4449-83D7-D4E95CEF3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1152525"/>
          </a:xfrm>
        </p:spPr>
        <p:txBody>
          <a:bodyPr/>
          <a:lstStyle/>
          <a:p>
            <a:pPr algn="l"/>
            <a:r>
              <a:rPr lang="nl-NL" altLang="nl-NL" sz="3600" b="1">
                <a:solidFill>
                  <a:srgbClr val="FFFF00"/>
                </a:solidFill>
                <a:latin typeface="Arial" panose="020B0604020202020204" pitchFamily="34" charset="0"/>
              </a:rPr>
              <a:t>Is de hele appendix in beeld, inclusief het blinde einde ? </a:t>
            </a:r>
            <a:endParaRPr lang="nl-NL" altLang="nl-NL" sz="3600"/>
          </a:p>
        </p:txBody>
      </p:sp>
      <p:pic>
        <p:nvPicPr>
          <p:cNvPr id="38915" name="Picture 7" descr="parlak010769v2AppGB COLL">
            <a:extLst>
              <a:ext uri="{FF2B5EF4-FFF2-40B4-BE49-F238E27FC236}">
                <a16:creationId xmlns:a16="http://schemas.microsoft.com/office/drawing/2014/main" id="{4C6D8507-6FF7-4B85-A067-3B72E59D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44638"/>
            <a:ext cx="714375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20883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BB84969-A90F-48E8-81E4-554479F1F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915400" cy="685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CC0000"/>
              </a:buClr>
              <a:buFontTx/>
              <a:buNone/>
            </a:pPr>
            <a:r>
              <a:rPr lang="en-US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Top-appendicitis</a:t>
            </a:r>
          </a:p>
        </p:txBody>
      </p:sp>
      <p:pic>
        <p:nvPicPr>
          <p:cNvPr id="80900" name="Picture 4" descr="hernandez100179m3(9726016)top app">
            <a:extLst>
              <a:ext uri="{FF2B5EF4-FFF2-40B4-BE49-F238E27FC236}">
                <a16:creationId xmlns:a16="http://schemas.microsoft.com/office/drawing/2014/main" id="{44EFF585-0019-45EC-A560-7E066315B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9525"/>
            <a:ext cx="31242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hernandez100179m2(9726016)top app met pijl">
            <a:extLst>
              <a:ext uri="{FF2B5EF4-FFF2-40B4-BE49-F238E27FC236}">
                <a16:creationId xmlns:a16="http://schemas.microsoft.com/office/drawing/2014/main" id="{1060D9E6-EE26-4771-B332-F9D06D669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1242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46" name="Picture 6" descr="TEKappLUCHT">
            <a:extLst>
              <a:ext uri="{FF2B5EF4-FFF2-40B4-BE49-F238E27FC236}">
                <a16:creationId xmlns:a16="http://schemas.microsoft.com/office/drawing/2014/main" id="{312325C0-0628-42FD-BB8F-BBAD9C3E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8495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C:\Users\Puylaert\Desktop\app top met streep.jpg">
            <a:extLst>
              <a:ext uri="{FF2B5EF4-FFF2-40B4-BE49-F238E27FC236}">
                <a16:creationId xmlns:a16="http://schemas.microsoft.com/office/drawing/2014/main" id="{3AF495C4-AFA8-4073-B130-59A2F148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704850"/>
            <a:ext cx="4724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C:\Users\Puylaert\Desktop\app top met streepa.jpg">
            <a:extLst>
              <a:ext uri="{FF2B5EF4-FFF2-40B4-BE49-F238E27FC236}">
                <a16:creationId xmlns:a16="http://schemas.microsoft.com/office/drawing/2014/main" id="{BAA7BE65-5613-4430-A295-F0A9F54C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704850"/>
            <a:ext cx="4724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C:\Users\Puylaert\Desktop\app top met streep b.jpg">
            <a:extLst>
              <a:ext uri="{FF2B5EF4-FFF2-40B4-BE49-F238E27FC236}">
                <a16:creationId xmlns:a16="http://schemas.microsoft.com/office/drawing/2014/main" id="{596E5FAA-D656-489A-8350-0AACC227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711200"/>
            <a:ext cx="4724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3936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E277C97B-A1A8-4D87-B81A-A3D4B592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581025"/>
            <a:ext cx="88392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rgbClr val="CC0000"/>
              </a:buClr>
              <a:buFontTx/>
              <a:buNone/>
            </a:pP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Van </a:t>
            </a:r>
            <a:r>
              <a:rPr lang="en-US" altLang="nl-NL" b="1" i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buitenzijde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muscularis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naar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i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buitenzijde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muscularis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en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compressie</a:t>
            </a:r>
            <a:endParaRPr lang="en-US" altLang="nl-NL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90D19B04-AFC4-4240-B0D4-758990E1D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4925"/>
            <a:ext cx="8896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3600" b="1" u="none">
                <a:solidFill>
                  <a:srgbClr val="FFFF00"/>
                </a:solidFill>
                <a:latin typeface="Arial" panose="020B0604020202020204" pitchFamily="34" charset="0"/>
              </a:rPr>
              <a:t>Meten van de diameter van de appendix</a:t>
            </a:r>
          </a:p>
        </p:txBody>
      </p:sp>
      <p:sp>
        <p:nvSpPr>
          <p:cNvPr id="33797" name="Rectangle 4">
            <a:extLst>
              <a:ext uri="{FF2B5EF4-FFF2-40B4-BE49-F238E27FC236}">
                <a16:creationId xmlns:a16="http://schemas.microsoft.com/office/drawing/2014/main" id="{9224A7E8-516A-4902-9E64-426314245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01" y="5561013"/>
            <a:ext cx="8788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36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Literatuur</a:t>
            </a:r>
            <a:r>
              <a:rPr lang="en-US" altLang="nl-NL" sz="3600" b="1" u="none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nl-NL" sz="36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vaak</a:t>
            </a:r>
            <a:r>
              <a:rPr lang="en-US" altLang="nl-NL" sz="36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“cut-off point” &gt; 7 mm.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947F4851-42E6-40C5-830F-45609CA11432}"/>
              </a:ext>
            </a:extLst>
          </p:cNvPr>
          <p:cNvGrpSpPr>
            <a:grpSpLocks/>
          </p:cNvGrpSpPr>
          <p:nvPr/>
        </p:nvGrpSpPr>
        <p:grpSpPr bwMode="auto">
          <a:xfrm>
            <a:off x="4637088" y="1760538"/>
            <a:ext cx="3810232" cy="3763328"/>
            <a:chOff x="4637088" y="1760538"/>
            <a:chExt cx="3810232" cy="3763328"/>
          </a:xfrm>
        </p:grpSpPr>
        <p:pic>
          <p:nvPicPr>
            <p:cNvPr id="40969" name="Picture 2" descr="C:\Users\Eigenaar\Desktop\kanhai050683m4(2986966)AppAc det.jpg">
              <a:extLst>
                <a:ext uri="{FF2B5EF4-FFF2-40B4-BE49-F238E27FC236}">
                  <a16:creationId xmlns:a16="http://schemas.microsoft.com/office/drawing/2014/main" id="{7638327C-D239-4CA8-9A59-1EF2045FA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088" y="1760538"/>
              <a:ext cx="3575050" cy="374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Rectangle 4">
              <a:extLst>
                <a:ext uri="{FF2B5EF4-FFF2-40B4-BE49-F238E27FC236}">
                  <a16:creationId xmlns:a16="http://schemas.microsoft.com/office/drawing/2014/main" id="{5062299C-D1A8-469D-B887-C673EE96C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633" y="4887279"/>
              <a:ext cx="3722687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rgbClr val="CC0000"/>
                </a:buClr>
                <a:buFontTx/>
                <a:buNone/>
              </a:pPr>
              <a:r>
                <a:rPr lang="en-US" altLang="nl-NL" sz="24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ontstoken</a:t>
              </a:r>
              <a:r>
                <a:rPr lang="en-US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appendix 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BE774B1B-BE94-4757-AAE8-437F7BFC2C91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760538"/>
            <a:ext cx="4067175" cy="3800475"/>
            <a:chOff x="395288" y="1760538"/>
            <a:chExt cx="4067175" cy="3800475"/>
          </a:xfrm>
        </p:grpSpPr>
        <p:pic>
          <p:nvPicPr>
            <p:cNvPr id="40967" name="Picture 9" descr="C:\Users\Puylaert\Desktop\Afbeelding1.jpg">
              <a:extLst>
                <a:ext uri="{FF2B5EF4-FFF2-40B4-BE49-F238E27FC236}">
                  <a16:creationId xmlns:a16="http://schemas.microsoft.com/office/drawing/2014/main" id="{C6213F1A-54CA-4A9A-89B2-85413CB18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760538"/>
              <a:ext cx="4067175" cy="368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Rectangle 4">
              <a:extLst>
                <a:ext uri="{FF2B5EF4-FFF2-40B4-BE49-F238E27FC236}">
                  <a16:creationId xmlns:a16="http://schemas.microsoft.com/office/drawing/2014/main" id="{7BFF86EA-7AF2-41D8-BC23-D19702639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" y="4924426"/>
              <a:ext cx="3472185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rgbClr val="CC0000"/>
                </a:buClr>
                <a:buFontTx/>
                <a:buNone/>
              </a:pPr>
              <a:r>
                <a:rPr lang="en-US" altLang="nl-NL" sz="24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normale</a:t>
              </a:r>
              <a:r>
                <a:rPr lang="en-US" altLang="nl-NL" sz="24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appendix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739401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F075518A-5AE8-4233-A052-4290F43B2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58738"/>
            <a:ext cx="8648700" cy="685800"/>
          </a:xfrm>
        </p:spPr>
        <p:txBody>
          <a:bodyPr/>
          <a:lstStyle/>
          <a:p>
            <a:pPr marL="0" indent="0">
              <a:buClr>
                <a:srgbClr val="CC0000"/>
              </a:buClr>
              <a:buFontTx/>
              <a:buNone/>
            </a:pP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Appendix diameter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bij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 echo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16442290-E854-42A0-AC1D-ECE3F12C1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23" y="836712"/>
            <a:ext cx="8642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7 mm is </a:t>
            </a:r>
            <a:r>
              <a:rPr lang="en-US" altLang="nl-NL" sz="2800" b="1" i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niet</a:t>
            </a:r>
            <a:r>
              <a:rPr lang="en-US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betrouwbaar</a:t>
            </a:r>
            <a:r>
              <a:rPr lang="en-US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als</a:t>
            </a:r>
            <a:r>
              <a:rPr lang="en-US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“cut-off point”</a:t>
            </a:r>
          </a:p>
        </p:txBody>
      </p:sp>
      <p:sp>
        <p:nvSpPr>
          <p:cNvPr id="41988" name="Rectangle 10">
            <a:extLst>
              <a:ext uri="{FF2B5EF4-FFF2-40B4-BE49-F238E27FC236}">
                <a16:creationId xmlns:a16="http://schemas.microsoft.com/office/drawing/2014/main" id="{565173A8-08AC-45BF-9341-0C20B8086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9" y="5445224"/>
            <a:ext cx="741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feces-</a:t>
            </a:r>
            <a:r>
              <a:rPr lang="en-US" altLang="nl-NL" b="1" dirty="0" err="1">
                <a:solidFill>
                  <a:schemeClr val="bg1"/>
                </a:solidFill>
                <a:latin typeface="Arial" panose="020B0604020202020204" pitchFamily="34" charset="0"/>
              </a:rPr>
              <a:t>gevulde</a:t>
            </a:r>
            <a:r>
              <a:rPr lang="en-US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nl-NL" b="1" dirty="0" err="1">
                <a:solidFill>
                  <a:schemeClr val="bg1"/>
                </a:solidFill>
                <a:latin typeface="Arial" panose="020B0604020202020204" pitchFamily="34" charset="0"/>
              </a:rPr>
              <a:t>normale</a:t>
            </a:r>
            <a:r>
              <a:rPr lang="en-US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appendix </a:t>
            </a:r>
          </a:p>
        </p:txBody>
      </p:sp>
      <p:pic>
        <p:nvPicPr>
          <p:cNvPr id="41990" name="Picture 11" descr="sanhaji280790v11(2745292)appAbortWrschOvCyst">
            <a:extLst>
              <a:ext uri="{FF2B5EF4-FFF2-40B4-BE49-F238E27FC236}">
                <a16:creationId xmlns:a16="http://schemas.microsoft.com/office/drawing/2014/main" id="{30EA1C3D-DB4E-4AAC-94D0-C92029E9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6" y="1545248"/>
            <a:ext cx="4135438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7">
            <a:extLst>
              <a:ext uri="{FF2B5EF4-FFF2-40B4-BE49-F238E27FC236}">
                <a16:creationId xmlns:a16="http://schemas.microsoft.com/office/drawing/2014/main" id="{9230F304-5EEF-49E7-B726-F0FDFEFE2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73" y="4727426"/>
            <a:ext cx="39592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20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normale</a:t>
            </a:r>
            <a:r>
              <a:rPr lang="en-US" altLang="nl-NL" sz="20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 appendix van 9  mm</a:t>
            </a:r>
          </a:p>
        </p:txBody>
      </p:sp>
      <p:sp>
        <p:nvSpPr>
          <p:cNvPr id="34825" name="Rectangle 10">
            <a:extLst>
              <a:ext uri="{FF2B5EF4-FFF2-40B4-BE49-F238E27FC236}">
                <a16:creationId xmlns:a16="http://schemas.microsoft.com/office/drawing/2014/main" id="{396EFDE8-D0AD-4A25-865B-729F7BF38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800" y="6093296"/>
            <a:ext cx="79618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..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geen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secundaire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tekenen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-itis</a:t>
            </a:r>
          </a:p>
        </p:txBody>
      </p:sp>
    </p:spTree>
    <p:extLst>
      <p:ext uri="{BB962C8B-B14F-4D97-AF65-F5344CB8AC3E}">
        <p14:creationId xmlns:p14="http://schemas.microsoft.com/office/powerpoint/2010/main" val="1968992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42A34C81-F0E0-4282-9F27-E97699387F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8700" cy="685800"/>
          </a:xfrm>
        </p:spPr>
        <p:txBody>
          <a:bodyPr/>
          <a:lstStyle/>
          <a:p>
            <a:pPr marL="0" indent="0">
              <a:buClr>
                <a:srgbClr val="CC0000"/>
              </a:buClr>
              <a:buFontTx/>
              <a:buNone/>
            </a:pPr>
            <a:r>
              <a:rPr lang="en-US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Appendix bij kinderen vaak dik</a:t>
            </a:r>
          </a:p>
        </p:txBody>
      </p:sp>
      <p:sp>
        <p:nvSpPr>
          <p:cNvPr id="34825" name="Rectangle 10">
            <a:extLst>
              <a:ext uri="{FF2B5EF4-FFF2-40B4-BE49-F238E27FC236}">
                <a16:creationId xmlns:a16="http://schemas.microsoft.com/office/drawing/2014/main" id="{361654ED-9468-4950-8CB0-2B3D102BB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6010275"/>
            <a:ext cx="52482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u="none">
                <a:solidFill>
                  <a:schemeClr val="bg1"/>
                </a:solidFill>
                <a:latin typeface="Arial" panose="020B0604020202020204" pitchFamily="34" charset="0"/>
              </a:rPr>
              <a:t>..</a:t>
            </a:r>
            <a:r>
              <a:rPr lang="en-US" altLang="nl-NL" b="1">
                <a:solidFill>
                  <a:schemeClr val="bg1"/>
                </a:solidFill>
                <a:latin typeface="Arial" panose="020B0604020202020204" pitchFamily="34" charset="0"/>
              </a:rPr>
              <a:t>geen</a:t>
            </a:r>
            <a:r>
              <a:rPr lang="en-US" altLang="nl-NL" b="1" u="none">
                <a:solidFill>
                  <a:schemeClr val="bg1"/>
                </a:solidFill>
                <a:latin typeface="Arial" panose="020B0604020202020204" pitchFamily="34" charset="0"/>
              </a:rPr>
              <a:t>  appendicitis… 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0E96D48-D51C-415D-B6A2-B690599433DC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1714500"/>
            <a:ext cx="5761038" cy="4029075"/>
            <a:chOff x="2771800" y="1714512"/>
            <a:chExt cx="5761038" cy="4029063"/>
          </a:xfrm>
        </p:grpSpPr>
        <p:sp>
          <p:nvSpPr>
            <p:cNvPr id="43014" name="Rectangle 10">
              <a:extLst>
                <a:ext uri="{FF2B5EF4-FFF2-40B4-BE49-F238E27FC236}">
                  <a16:creationId xmlns:a16="http://schemas.microsoft.com/office/drawing/2014/main" id="{18B52033-4DDA-4F39-AC7B-99DDD7AF2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800" y="5210175"/>
              <a:ext cx="5761038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rgbClr val="CC0000"/>
                </a:buClr>
                <a:buFontTx/>
                <a:buNone/>
              </a:pPr>
              <a:r>
                <a:rPr lang="en-US" altLang="nl-NL" b="1" u="none">
                  <a:solidFill>
                    <a:schemeClr val="bg1"/>
                  </a:solidFill>
                  <a:latin typeface="Arial" panose="020B0604020202020204" pitchFamily="34" charset="0"/>
                </a:rPr>
                <a:t>..lymphoide hyperplasie … </a:t>
              </a:r>
            </a:p>
          </p:txBody>
        </p:sp>
        <p:pic>
          <p:nvPicPr>
            <p:cNvPr id="43015" name="Picture 3" descr="C:\Users\Puylaert\Dropbox\BOEK!!!\Appgb\jiawan lympoid hyperplasia appendix hist.jpg">
              <a:extLst>
                <a:ext uri="{FF2B5EF4-FFF2-40B4-BE49-F238E27FC236}">
                  <a16:creationId xmlns:a16="http://schemas.microsoft.com/office/drawing/2014/main" id="{12F1A4D9-6919-4DB6-BD08-2FE05FD11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1" y="1714512"/>
              <a:ext cx="2161880" cy="2492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C:\Users\Puylaert\Dropbox\BOEK!!!\Appgb\jiawan020896v3AppGBlymfoidHyperp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1" y="957263"/>
            <a:ext cx="3672408" cy="392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58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F075518A-5AE8-4233-A052-4290F43B2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58738"/>
            <a:ext cx="8648700" cy="685800"/>
          </a:xfrm>
        </p:spPr>
        <p:txBody>
          <a:bodyPr/>
          <a:lstStyle/>
          <a:p>
            <a:pPr marL="0" indent="0">
              <a:buClr>
                <a:srgbClr val="CC0000"/>
              </a:buClr>
              <a:buFontTx/>
              <a:buNone/>
            </a:pP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Appendix diameter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bij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 CT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16442290-E854-42A0-AC1D-ECE3F12C1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765175"/>
            <a:ext cx="8642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7 mm is nog </a:t>
            </a:r>
            <a:r>
              <a:rPr lang="en-US" altLang="nl-NL" sz="28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onbetrouwbaarder</a:t>
            </a:r>
            <a:r>
              <a:rPr lang="en-US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als</a:t>
            </a:r>
            <a:r>
              <a:rPr lang="en-US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“cut-off point”</a:t>
            </a:r>
          </a:p>
        </p:txBody>
      </p:sp>
      <p:grpSp>
        <p:nvGrpSpPr>
          <p:cNvPr id="2" name="Groep 1"/>
          <p:cNvGrpSpPr/>
          <p:nvPr/>
        </p:nvGrpSpPr>
        <p:grpSpPr>
          <a:xfrm>
            <a:off x="971600" y="1340768"/>
            <a:ext cx="4148934" cy="4210050"/>
            <a:chOff x="4562637" y="1450975"/>
            <a:chExt cx="4148934" cy="4210050"/>
          </a:xfrm>
        </p:grpSpPr>
        <p:pic>
          <p:nvPicPr>
            <p:cNvPr id="41989" name="Picture 2" descr="C:\Users\Eigenaar\Dropbox\BOEK!!!\Appgb\bechan 0346454 appGB 12 mm op CT.jpg">
              <a:extLst>
                <a:ext uri="{FF2B5EF4-FFF2-40B4-BE49-F238E27FC236}">
                  <a16:creationId xmlns:a16="http://schemas.microsoft.com/office/drawing/2014/main" id="{0FE8A736-C239-4C10-8614-F11D66C63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637" y="1450975"/>
              <a:ext cx="4086225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Rectangle 7">
              <a:extLst>
                <a:ext uri="{FF2B5EF4-FFF2-40B4-BE49-F238E27FC236}">
                  <a16:creationId xmlns:a16="http://schemas.microsoft.com/office/drawing/2014/main" id="{3ED9AC7F-F953-4F29-A3C6-234FD2606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346" y="1450975"/>
              <a:ext cx="3959225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rgbClr val="CC0000"/>
                </a:buClr>
                <a:buFontTx/>
                <a:buNone/>
              </a:pP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normale</a:t>
              </a: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appendix van 12  mm</a:t>
              </a:r>
            </a:p>
          </p:txBody>
        </p:sp>
      </p:grpSp>
      <p:sp>
        <p:nvSpPr>
          <p:cNvPr id="34825" name="Rectangle 10">
            <a:extLst>
              <a:ext uri="{FF2B5EF4-FFF2-40B4-BE49-F238E27FC236}">
                <a16:creationId xmlns:a16="http://schemas.microsoft.com/office/drawing/2014/main" id="{396EFDE8-D0AD-4A25-865B-729F7BF38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7" y="5805264"/>
            <a:ext cx="79618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..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geen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secundaire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tekenen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-itis</a:t>
            </a:r>
          </a:p>
        </p:txBody>
      </p:sp>
    </p:spTree>
    <p:extLst>
      <p:ext uri="{BB962C8B-B14F-4D97-AF65-F5344CB8AC3E}">
        <p14:creationId xmlns:p14="http://schemas.microsoft.com/office/powerpoint/2010/main" val="331716332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/>
          <p:cNvGrpSpPr/>
          <p:nvPr/>
        </p:nvGrpSpPr>
        <p:grpSpPr>
          <a:xfrm>
            <a:off x="34988" y="230198"/>
            <a:ext cx="8759152" cy="5643524"/>
            <a:chOff x="-37021" y="264428"/>
            <a:chExt cx="8759152" cy="5643524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FC6CA8A7-B062-4ABF-B5BF-834A037850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7021" y="264428"/>
              <a:ext cx="8759152" cy="2190690"/>
              <a:chOff x="-36302" y="263019"/>
              <a:chExt cx="8758438" cy="2191540"/>
            </a:xfrm>
          </p:grpSpPr>
          <p:sp>
            <p:nvSpPr>
              <p:cNvPr id="36872" name="Rectangle 7">
                <a:extLst>
                  <a:ext uri="{FF2B5EF4-FFF2-40B4-BE49-F238E27FC236}">
                    <a16:creationId xmlns:a16="http://schemas.microsoft.com/office/drawing/2014/main" id="{0B8B4E50-F11D-4F81-9467-D55F59594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6045" y="1515809"/>
                <a:ext cx="3096091" cy="93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buClr>
                    <a:srgbClr val="CC0000"/>
                  </a:buClr>
                  <a:buFontTx/>
                  <a:buNone/>
                  <a:defRPr/>
                </a:pPr>
                <a:r>
                  <a:rPr lang="en-US" altLang="nl-NL" sz="1600" b="1" u="none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en-US" altLang="nl-NL" sz="1600" b="1" u="none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charset="0"/>
                    <a:cs typeface="Arial" charset="0"/>
                  </a:rPr>
                  <a:t>Willekens</a:t>
                </a:r>
                <a:r>
                  <a:rPr lang="en-US" altLang="nl-NL" sz="1600" b="1" u="none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charset="0"/>
                    <a:cs typeface="Arial" charset="0"/>
                  </a:rPr>
                  <a:t> et al, PLOS One, 2014,9 (5) e96476)</a:t>
                </a:r>
              </a:p>
            </p:txBody>
          </p:sp>
          <p:sp>
            <p:nvSpPr>
              <p:cNvPr id="37897" name="Rectangle 7">
                <a:extLst>
                  <a:ext uri="{FF2B5EF4-FFF2-40B4-BE49-F238E27FC236}">
                    <a16:creationId xmlns:a16="http://schemas.microsoft.com/office/drawing/2014/main" id="{DA2D55DF-F3DA-4B4A-8EA0-E74C41481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6302" y="263019"/>
                <a:ext cx="7704228" cy="1296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buClr>
                    <a:srgbClr val="CC0000"/>
                  </a:buClr>
                  <a:buFontTx/>
                  <a:buNone/>
                </a:pPr>
                <a:r>
                  <a:rPr lang="en-US" altLang="nl-NL" b="1" u="none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  </a:t>
                </a:r>
                <a:r>
                  <a:rPr lang="en-US" altLang="nl-NL" b="1" u="none" dirty="0" err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Gemiddelde</a:t>
                </a:r>
                <a:r>
                  <a:rPr lang="en-US" altLang="nl-NL" b="1" u="none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CT diameter appendix </a:t>
                </a:r>
                <a:r>
                  <a:rPr lang="en-US" altLang="nl-NL" b="1" u="none" dirty="0" err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bij</a:t>
                </a:r>
                <a:r>
                  <a:rPr lang="en-US" altLang="nl-NL" b="1" u="none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nl-NL" b="1" u="none" dirty="0" err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normalen</a:t>
                </a:r>
                <a:r>
                  <a:rPr lang="en-US" altLang="nl-NL" b="1" u="none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: 8 mm (range 4-12 mm) </a:t>
                </a:r>
              </a:p>
            </p:txBody>
          </p:sp>
        </p:grpSp>
        <p:pic>
          <p:nvPicPr>
            <p:cNvPr id="1026" name="Picture 2" descr="C:\Users\Puylaert\Dropbox\BOEK!!!\Appgb\uslu 21612657 m1 app GB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2311102"/>
              <a:ext cx="3695437" cy="359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Puylaert\Dropbox\BOEK!!!\Appgb\uslu 21612657 m1 app 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4" y="2276872"/>
            <a:ext cx="3694274" cy="35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ep 5"/>
          <p:cNvGrpSpPr/>
          <p:nvPr/>
        </p:nvGrpSpPr>
        <p:grpSpPr>
          <a:xfrm>
            <a:off x="4090973" y="2603368"/>
            <a:ext cx="4501008" cy="4559171"/>
            <a:chOff x="4090973" y="2603368"/>
            <a:chExt cx="4501008" cy="4559171"/>
          </a:xfrm>
        </p:grpSpPr>
        <p:pic>
          <p:nvPicPr>
            <p:cNvPr id="14" name="Picture 9" descr="C:\Users\Puylaert\Desktop\Afbeelding1.jpg">
              <a:extLst>
                <a:ext uri="{FF2B5EF4-FFF2-40B4-BE49-F238E27FC236}">
                  <a16:creationId xmlns:a16="http://schemas.microsoft.com/office/drawing/2014/main" id="{F201C400-C5D6-4DE9-AC10-7248CAA52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603368"/>
              <a:ext cx="2897004" cy="262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6F9BAC22-1CED-4535-9BF5-866B43D72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973" y="5229200"/>
              <a:ext cx="4501008" cy="1933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buClr>
                  <a:srgbClr val="CC0000"/>
                </a:buClr>
                <a:buFontTx/>
                <a:buNone/>
              </a:pP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   </a:t>
              </a: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Verschillen</a:t>
              </a: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echo/CT criteria:        1. op echo serosa </a:t>
              </a: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niet</a:t>
              </a: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te</a:t>
              </a: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meten</a:t>
              </a: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2. de appendix </a:t>
              </a: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wordt</a:t>
              </a: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tijdens</a:t>
              </a:r>
              <a:r>
                <a:rPr lang="en-US" altLang="nl-NL" sz="2000" b="1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 echo </a:t>
              </a:r>
              <a:r>
                <a:rPr lang="en-US" altLang="nl-NL" sz="2000" b="1" u="none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gecomprimeerd</a:t>
              </a:r>
              <a:endParaRPr lang="en-US" altLang="nl-NL" sz="2000" b="1" u="none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427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720FB398-E272-474E-BEBE-50194FB064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4475" y="333375"/>
            <a:ext cx="8648700" cy="685800"/>
          </a:xfrm>
        </p:spPr>
        <p:txBody>
          <a:bodyPr/>
          <a:lstStyle/>
          <a:p>
            <a:pPr marL="0" indent="0">
              <a:buClr>
                <a:srgbClr val="CC0000"/>
              </a:buClr>
              <a:buFontTx/>
              <a:buNone/>
            </a:pP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Appendix diameter 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klein</a:t>
            </a:r>
            <a:r>
              <a:rPr lang="en-US" altLang="nl-NL" sz="4000" b="1" dirty="0">
                <a:solidFill>
                  <a:srgbClr val="FFFF00"/>
                </a:solidFill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45059" name="Rectangle 10">
            <a:extLst>
              <a:ext uri="{FF2B5EF4-FFF2-40B4-BE49-F238E27FC236}">
                <a16:creationId xmlns:a16="http://schemas.microsoft.com/office/drawing/2014/main" id="{F64B3ED4-CA8C-4BD2-862F-08BADA61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5445125"/>
            <a:ext cx="8540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..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ontstoken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appendix van 6 resp.  6.5 mm… 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C62BA47-EFCB-41A1-9D20-F35AF2549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6157913"/>
            <a:ext cx="66500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u="none">
                <a:solidFill>
                  <a:schemeClr val="bg1"/>
                </a:solidFill>
                <a:latin typeface="Arial" panose="020B0604020202020204" pitchFamily="34" charset="0"/>
              </a:rPr>
              <a:t>..secundaire tekenen duidelijk… </a:t>
            </a:r>
          </a:p>
        </p:txBody>
      </p:sp>
      <p:pic>
        <p:nvPicPr>
          <p:cNvPr id="45061" name="Picture 2" descr="C:\Users\Puylaert\Desktop\app 7 mm ontstoken (2).jpg">
            <a:extLst>
              <a:ext uri="{FF2B5EF4-FFF2-40B4-BE49-F238E27FC236}">
                <a16:creationId xmlns:a16="http://schemas.microsoft.com/office/drawing/2014/main" id="{BFCD8F4A-44CB-492B-B230-B10CC9A19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465263"/>
            <a:ext cx="411003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C:\Users\Puylaert\Desktop\Afbeelding3.jpg">
            <a:extLst>
              <a:ext uri="{FF2B5EF4-FFF2-40B4-BE49-F238E27FC236}">
                <a16:creationId xmlns:a16="http://schemas.microsoft.com/office/drawing/2014/main" id="{F48F486F-4276-4472-B058-A49415A1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924175"/>
            <a:ext cx="23526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35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25A1752-4C0D-4DCD-889C-AA1027835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620000" cy="762000"/>
          </a:xfrm>
        </p:spPr>
        <p:txBody>
          <a:bodyPr/>
          <a:lstStyle/>
          <a:p>
            <a:pPr algn="l"/>
            <a:r>
              <a:rPr lang="en-US" altLang="nl-NL" sz="3600" b="1">
                <a:solidFill>
                  <a:srgbClr val="FFFF00"/>
                </a:solidFill>
                <a:latin typeface="Arial" panose="020B0604020202020204" pitchFamily="34" charset="0"/>
              </a:rPr>
              <a:t>When in doubt……</a:t>
            </a:r>
            <a:endParaRPr lang="nl-NL" altLang="nl-NL" sz="3600"/>
          </a:p>
        </p:txBody>
      </p:sp>
      <p:sp>
        <p:nvSpPr>
          <p:cNvPr id="36867" name="Rectangle 13">
            <a:extLst>
              <a:ext uri="{FF2B5EF4-FFF2-40B4-BE49-F238E27FC236}">
                <a16:creationId xmlns:a16="http://schemas.microsoft.com/office/drawing/2014/main" id="{B7034083-56BB-4280-89CD-D53E4AAFF8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450" y="4138613"/>
            <a:ext cx="8458200" cy="1143000"/>
          </a:xfrm>
        </p:spPr>
        <p:txBody>
          <a:bodyPr/>
          <a:lstStyle/>
          <a:p>
            <a:pPr>
              <a:buClr>
                <a:srgbClr val="CC0000"/>
              </a:buClr>
              <a:buFontTx/>
              <a:buNone/>
            </a:pPr>
            <a:r>
              <a:rPr lang="en-US" altLang="nl-NL" b="1">
                <a:solidFill>
                  <a:srgbClr val="FFFF00"/>
                </a:solidFill>
                <a:latin typeface="Arial" panose="020B0604020202020204" pitchFamily="34" charset="0"/>
              </a:rPr>
              <a:t>…… don’t take it out …                         </a:t>
            </a:r>
            <a:endParaRPr lang="nl-NL" altLang="nl-NL" sz="2800">
              <a:solidFill>
                <a:srgbClr val="FFFF00"/>
              </a:solidFill>
            </a:endParaRPr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1B387B7E-5A33-4FAF-B245-4013AB48D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1558925"/>
            <a:ext cx="424815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buClr>
                <a:srgbClr val="CC0000"/>
              </a:buClr>
              <a:buFontTx/>
              <a:buNone/>
            </a:pP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  (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deze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appendix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gaat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niet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vannacht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perforeren</a:t>
            </a:r>
            <a:r>
              <a:rPr lang="en-US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..)</a:t>
            </a:r>
            <a:endParaRPr lang="nl-NL" altLang="nl-NL" sz="2400" u="none" dirty="0"/>
          </a:p>
        </p:txBody>
      </p:sp>
      <p:pic>
        <p:nvPicPr>
          <p:cNvPr id="46085" name="Picture 7" descr="C:\Users\Puylaert\Desktop\Afbeelding4.jpg">
            <a:extLst>
              <a:ext uri="{FF2B5EF4-FFF2-40B4-BE49-F238E27FC236}">
                <a16:creationId xmlns:a16="http://schemas.microsoft.com/office/drawing/2014/main" id="{7B1DC4D3-ED82-4F1B-BD0E-D13DF24B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03300"/>
            <a:ext cx="480218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172CF12E-B56E-40EC-A4EC-224D62B96A4C}"/>
              </a:ext>
            </a:extLst>
          </p:cNvPr>
          <p:cNvGrpSpPr>
            <a:grpSpLocks/>
          </p:cNvGrpSpPr>
          <p:nvPr/>
        </p:nvGrpSpPr>
        <p:grpSpPr bwMode="auto">
          <a:xfrm>
            <a:off x="361950" y="5157788"/>
            <a:ext cx="8458200" cy="1387475"/>
            <a:chOff x="361950" y="5157788"/>
            <a:chExt cx="8458200" cy="1386720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0502D57E-5191-424F-9B42-C1C317FE4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50" y="5157788"/>
              <a:ext cx="8458200" cy="718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Clr>
                  <a:srgbClr val="CC0000"/>
                </a:buClr>
                <a:buFontTx/>
                <a:buNone/>
                <a:defRPr/>
              </a:pPr>
              <a:r>
                <a:rPr lang="en-US" altLang="nl-NL" b="1" u="none" kern="0" dirty="0">
                  <a:solidFill>
                    <a:schemeClr val="bg1"/>
                  </a:solidFill>
                  <a:latin typeface="Arial" charset="0"/>
                </a:rPr>
                <a:t>..</a:t>
              </a:r>
              <a:r>
                <a:rPr lang="en-US" altLang="nl-NL" b="1" u="none" kern="0" dirty="0" err="1">
                  <a:solidFill>
                    <a:schemeClr val="bg1"/>
                  </a:solidFill>
                  <a:latin typeface="Arial" charset="0"/>
                </a:rPr>
                <a:t>herhaal</a:t>
              </a:r>
              <a:r>
                <a:rPr lang="en-US" altLang="nl-NL" b="1" u="none" kern="0" dirty="0">
                  <a:solidFill>
                    <a:schemeClr val="bg1"/>
                  </a:solidFill>
                  <a:latin typeface="Arial" charset="0"/>
                </a:rPr>
                <a:t> echo </a:t>
              </a:r>
              <a:r>
                <a:rPr lang="en-US" altLang="nl-NL" b="1" u="none" kern="0" dirty="0" err="1">
                  <a:solidFill>
                    <a:schemeClr val="bg1"/>
                  </a:solidFill>
                  <a:latin typeface="Arial" charset="0"/>
                </a:rPr>
                <a:t>en</a:t>
              </a:r>
              <a:r>
                <a:rPr lang="en-US" altLang="nl-NL" b="1" u="none" kern="0" dirty="0">
                  <a:solidFill>
                    <a:schemeClr val="bg1"/>
                  </a:solidFill>
                  <a:latin typeface="Arial" charset="0"/>
                </a:rPr>
                <a:t> CRP de </a:t>
              </a:r>
              <a:r>
                <a:rPr lang="en-US" altLang="nl-NL" b="1" u="none" kern="0" dirty="0" err="1">
                  <a:solidFill>
                    <a:schemeClr val="bg1"/>
                  </a:solidFill>
                  <a:latin typeface="Arial" charset="0"/>
                </a:rPr>
                <a:t>volgende</a:t>
              </a:r>
              <a:r>
                <a:rPr lang="en-US" altLang="nl-NL" b="1" u="none" kern="0" dirty="0">
                  <a:solidFill>
                    <a:schemeClr val="bg1"/>
                  </a:solidFill>
                  <a:latin typeface="Arial" charset="0"/>
                </a:rPr>
                <a:t> dag *.</a:t>
              </a:r>
              <a:endParaRPr lang="nl-NL" altLang="nl-NL" sz="2800" u="none" kern="0" dirty="0"/>
            </a:p>
          </p:txBody>
        </p:sp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2C77277B-8514-4217-B9CB-803242D17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538" y="6020918"/>
              <a:ext cx="6424612" cy="52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  <a:buClr>
                  <a:srgbClr val="CC0000"/>
                </a:buClr>
                <a:defRPr/>
              </a:pPr>
              <a:r>
                <a:rPr lang="nl-NL" altLang="nl-NL" sz="1400" b="1" u="none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* </a:t>
              </a:r>
              <a:r>
                <a:rPr lang="nl-NL" altLang="nl-NL" sz="1400" b="1" u="none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Reuvers</a:t>
              </a:r>
              <a:r>
                <a:rPr lang="nl-NL" altLang="nl-NL" sz="1400" b="1" u="none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 et al. Acute appendicitis: liever tweede echo dan CT of MRI . </a:t>
              </a:r>
              <a:r>
                <a:rPr lang="nl-NL" altLang="nl-NL" sz="1400" b="1" u="none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Nederl</a:t>
              </a:r>
              <a:r>
                <a:rPr lang="nl-NL" altLang="nl-NL" sz="1400" b="1" u="none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 </a:t>
              </a:r>
              <a:r>
                <a:rPr lang="nl-NL" altLang="nl-NL" sz="1400" b="1" u="none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Tijdschr</a:t>
              </a:r>
              <a:r>
                <a:rPr lang="nl-NL" altLang="nl-NL" sz="1400" b="1" u="none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 </a:t>
              </a:r>
              <a:r>
                <a:rPr lang="nl-NL" altLang="nl-NL" sz="1400" b="1" u="none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Geneesk</a:t>
              </a:r>
              <a:r>
                <a:rPr lang="nl-NL" altLang="nl-NL" sz="1400" b="1" u="none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charset="0"/>
                  <a:cs typeface="+mn-cs"/>
                </a:rPr>
                <a:t> 2016; 160:23-27.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939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  <p:bldP spid="9729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025CE903-AB3C-4A27-857B-1DDE3533E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7938"/>
            <a:ext cx="918051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800" b="1" u="none">
                <a:solidFill>
                  <a:srgbClr val="FFFF00"/>
                </a:solidFill>
                <a:latin typeface="Arial" panose="020B0604020202020204" pitchFamily="34" charset="0"/>
              </a:rPr>
              <a:t>Vrouw, 33 jaar. Sinds 36 uur pijn ROB, maar haar symptomen verbeteren snel.   Leuko 5, CRP 12. </a:t>
            </a:r>
            <a:endParaRPr lang="nl-NL" altLang="nl-NL" sz="2800" b="1" u="none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30B4319-6A72-4E74-A0C2-575A0FFC2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6181725"/>
            <a:ext cx="67818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nl-NL" b="1" u="none">
                <a:solidFill>
                  <a:srgbClr val="FFFFFF"/>
                </a:solidFill>
                <a:latin typeface="Arial" panose="020B0604020202020204" pitchFamily="34" charset="0"/>
              </a:rPr>
              <a:t>Ging prima, geen operatie..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0473068-E8BA-478B-8335-CFA02A18AD7C}"/>
              </a:ext>
            </a:extLst>
          </p:cNvPr>
          <p:cNvGrpSpPr>
            <a:grpSpLocks/>
          </p:cNvGrpSpPr>
          <p:nvPr/>
        </p:nvGrpSpPr>
        <p:grpSpPr bwMode="auto">
          <a:xfrm>
            <a:off x="168275" y="1193800"/>
            <a:ext cx="4275138" cy="4987925"/>
            <a:chOff x="168506" y="1193850"/>
            <a:chExt cx="4275700" cy="4987822"/>
          </a:xfrm>
        </p:grpSpPr>
        <p:pic>
          <p:nvPicPr>
            <p:cNvPr id="48136" name="Picture 3" descr="C:\Users\Puylaert\Desktop\murni 150976 v2 (2693352) ab app y.jpg">
              <a:extLst>
                <a:ext uri="{FF2B5EF4-FFF2-40B4-BE49-F238E27FC236}">
                  <a16:creationId xmlns:a16="http://schemas.microsoft.com/office/drawing/2014/main" id="{8BADB229-C001-4397-BA1D-F4B15708A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06" y="1193850"/>
              <a:ext cx="3046887" cy="270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2" descr="C:\Users\Puylaert\Desktop\murni 150976 v2 (2693352) ab app x.jpg">
              <a:extLst>
                <a:ext uri="{FF2B5EF4-FFF2-40B4-BE49-F238E27FC236}">
                  <a16:creationId xmlns:a16="http://schemas.microsoft.com/office/drawing/2014/main" id="{091E34FD-DC5C-4048-ACA3-8A8A54222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96" y="3475220"/>
              <a:ext cx="3770310" cy="270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5771B585-7F75-4432-A06C-5B3D70968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00" y="1341438"/>
            <a:ext cx="572293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nl-NL" sz="2800" b="1" u="none">
                <a:solidFill>
                  <a:srgbClr val="FFFFFF"/>
                </a:solidFill>
                <a:latin typeface="Arial" panose="020B0604020202020204" pitchFamily="34" charset="0"/>
              </a:rPr>
              <a:t>Vier jaar later, kwam ze voor echo voor iets anders</a:t>
            </a:r>
          </a:p>
        </p:txBody>
      </p:sp>
      <p:pic>
        <p:nvPicPr>
          <p:cNvPr id="120837" name="Picture 5" descr="C:\Users\Puylaert\Desktop\murni 150976 v2 (2693352) ab app z.jpg">
            <a:extLst>
              <a:ext uri="{FF2B5EF4-FFF2-40B4-BE49-F238E27FC236}">
                <a16:creationId xmlns:a16="http://schemas.microsoft.com/office/drawing/2014/main" id="{9C4D69A9-9863-4280-B3CF-07C76BDB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01938"/>
            <a:ext cx="35433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6" descr="C:\Users\Puylaert\Desktop\murni 150976 v4 (2693352) ab app dd160315.jpg">
            <a:extLst>
              <a:ext uri="{FF2B5EF4-FFF2-40B4-BE49-F238E27FC236}">
                <a16:creationId xmlns:a16="http://schemas.microsoft.com/office/drawing/2014/main" id="{C686F5AB-2B69-4619-9F2F-FCC9C3A5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3213100"/>
            <a:ext cx="32512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116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86F7F24-05FA-4161-B4AF-AFCFE8BED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5203031"/>
            <a:ext cx="7220569" cy="900112"/>
          </a:xfrm>
        </p:spPr>
        <p:txBody>
          <a:bodyPr/>
          <a:lstStyle/>
          <a:p>
            <a:pPr algn="l"/>
            <a:r>
              <a:rPr lang="nl-NL" altLang="nl-NL" sz="7200" b="1" dirty="0">
                <a:solidFill>
                  <a:srgbClr val="FFFF00"/>
                </a:solidFill>
                <a:latin typeface="Arial" panose="020B0604020202020204" pitchFamily="34" charset="0"/>
              </a:rPr>
              <a:t>“Appendicitis”</a:t>
            </a:r>
            <a:endParaRPr lang="nl-NL" altLang="nl-NL" sz="7200" dirty="0"/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4F3C4F0F-1722-45D5-8066-3632C515A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260350"/>
            <a:ext cx="76247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4000" b="1">
                <a:solidFill>
                  <a:schemeClr val="bg1"/>
                </a:solidFill>
                <a:latin typeface="Arial" panose="020B0604020202020204" pitchFamily="34" charset="0"/>
              </a:rPr>
              <a:t>obstructie van het lumen</a:t>
            </a:r>
          </a:p>
        </p:txBody>
      </p:sp>
      <p:sp>
        <p:nvSpPr>
          <p:cNvPr id="36868" name="Text Box 3">
            <a:extLst>
              <a:ext uri="{FF2B5EF4-FFF2-40B4-BE49-F238E27FC236}">
                <a16:creationId xmlns:a16="http://schemas.microsoft.com/office/drawing/2014/main" id="{D96C336B-F2FF-4CD4-AE4E-48F83550A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017588"/>
            <a:ext cx="6705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4000" b="1">
                <a:solidFill>
                  <a:schemeClr val="bg1"/>
                </a:solidFill>
                <a:latin typeface="Arial" panose="020B0604020202020204" pitchFamily="34" charset="0"/>
              </a:rPr>
              <a:t>hoge intraluminale druk</a:t>
            </a:r>
          </a:p>
        </p:txBody>
      </p:sp>
      <p:sp>
        <p:nvSpPr>
          <p:cNvPr id="36869" name="Text Box 3">
            <a:extLst>
              <a:ext uri="{FF2B5EF4-FFF2-40B4-BE49-F238E27FC236}">
                <a16:creationId xmlns:a16="http://schemas.microsoft.com/office/drawing/2014/main" id="{D6F9A006-2A2F-4D28-9581-AF128B50D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820863"/>
            <a:ext cx="57388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4000" b="1">
                <a:solidFill>
                  <a:schemeClr val="bg1"/>
                </a:solidFill>
                <a:latin typeface="Arial" panose="020B0604020202020204" pitchFamily="34" charset="0"/>
              </a:rPr>
              <a:t>ischemie en necrose</a:t>
            </a:r>
          </a:p>
        </p:txBody>
      </p:sp>
      <p:sp>
        <p:nvSpPr>
          <p:cNvPr id="36870" name="Text Box 3">
            <a:extLst>
              <a:ext uri="{FF2B5EF4-FFF2-40B4-BE49-F238E27FC236}">
                <a16:creationId xmlns:a16="http://schemas.microsoft.com/office/drawing/2014/main" id="{F9EE2892-E088-4AAB-9C4D-2E71EE6CE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2597478"/>
            <a:ext cx="30416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4000" b="1" dirty="0">
                <a:solidFill>
                  <a:schemeClr val="bg1"/>
                </a:solidFill>
                <a:latin typeface="Arial" panose="020B0604020202020204" pitchFamily="34" charset="0"/>
              </a:rPr>
              <a:t>perforatie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C841448-682B-47A3-976D-B94017D7C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3577828"/>
            <a:ext cx="57245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4000" b="1" dirty="0">
                <a:solidFill>
                  <a:schemeClr val="bg1"/>
                </a:solidFill>
                <a:latin typeface="Arial" panose="020B0604020202020204" pitchFamily="34" charset="0"/>
              </a:rPr>
              <a:t> + ontstekingsreactie	van het lichaam</a:t>
            </a:r>
          </a:p>
        </p:txBody>
      </p:sp>
      <p:sp>
        <p:nvSpPr>
          <p:cNvPr id="4" name="PIJL-RECHTS 3"/>
          <p:cNvSpPr/>
          <p:nvPr/>
        </p:nvSpPr>
        <p:spPr bwMode="auto">
          <a:xfrm>
            <a:off x="6711220" y="463580"/>
            <a:ext cx="867570" cy="3015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PIJL-RECHTS 10"/>
          <p:cNvSpPr/>
          <p:nvPr/>
        </p:nvSpPr>
        <p:spPr bwMode="auto">
          <a:xfrm>
            <a:off x="7020272" y="1220818"/>
            <a:ext cx="867570" cy="3015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PIJL-RECHTS 12"/>
          <p:cNvSpPr/>
          <p:nvPr/>
        </p:nvSpPr>
        <p:spPr bwMode="auto">
          <a:xfrm>
            <a:off x="7578790" y="2024093"/>
            <a:ext cx="867570" cy="3015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1BED85BD-134D-46A4-9C5D-C362095E8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15888"/>
            <a:ext cx="89662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Vrouw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54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jr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komt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‘s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nachts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om 02.00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uur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met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pijn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ROB.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Leuko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9, CRP 2.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Volgende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ochtend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voor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echografie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pijnvrij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. </a:t>
            </a:r>
            <a:endParaRPr lang="nl-NL" altLang="nl-NL" b="1" u="none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49156" name="Picture 2" descr="C:\Users\Eigenaar\Desktop\BOEK!!!\App Abort\schut171191v2AppAbdd030402.jpg">
            <a:extLst>
              <a:ext uri="{FF2B5EF4-FFF2-40B4-BE49-F238E27FC236}">
                <a16:creationId xmlns:a16="http://schemas.microsoft.com/office/drawing/2014/main" id="{D35E9E70-D29C-4682-93D4-532C4AD3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989138"/>
            <a:ext cx="3028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A4A70406-7490-4D22-90CB-37B507EC70C8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2590800"/>
            <a:ext cx="3046412" cy="3925888"/>
            <a:chOff x="3058527" y="2590800"/>
            <a:chExt cx="3047679" cy="3925979"/>
          </a:xfrm>
        </p:grpSpPr>
        <p:pic>
          <p:nvPicPr>
            <p:cNvPr id="49161" name="Picture 5" descr="C:\Users\Eigenaar\Desktop\BOEK!!!\App Abort\schut171191v3AppAbdd040402.jpg">
              <a:extLst>
                <a:ext uri="{FF2B5EF4-FFF2-40B4-BE49-F238E27FC236}">
                  <a16:creationId xmlns:a16="http://schemas.microsoft.com/office/drawing/2014/main" id="{C4D3ABC2-EC0E-46FB-A96D-F80159578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9544" y="2590800"/>
              <a:ext cx="3036662" cy="266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Rectangle 3">
              <a:extLst>
                <a:ext uri="{FF2B5EF4-FFF2-40B4-BE49-F238E27FC236}">
                  <a16:creationId xmlns:a16="http://schemas.microsoft.com/office/drawing/2014/main" id="{E8AB9468-99AF-42F6-822D-C5BDA74BC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8527" y="5300739"/>
              <a:ext cx="2590800" cy="121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buFontTx/>
                <a:buNone/>
              </a:pPr>
              <a:r>
                <a:rPr lang="en-US" altLang="nl-NL" sz="3600" b="1" u="none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Volgende</a:t>
              </a:r>
              <a:r>
                <a:rPr lang="en-US" altLang="nl-NL" sz="3600" b="1" u="none" dirty="0">
                  <a:solidFill>
                    <a:srgbClr val="FFFFFF"/>
                  </a:solidFill>
                  <a:latin typeface="Arial" panose="020B0604020202020204" pitchFamily="34" charset="0"/>
                </a:rPr>
                <a:t> dag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6C18DF25-627C-4028-A052-9AE61B1FEB7D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3810000"/>
            <a:ext cx="3582987" cy="2897188"/>
            <a:chOff x="5672769" y="3810000"/>
            <a:chExt cx="3582159" cy="2896595"/>
          </a:xfrm>
        </p:grpSpPr>
        <p:pic>
          <p:nvPicPr>
            <p:cNvPr id="49159" name="Picture 6" descr="C:\Users\Eigenaar\Desktop\BOEK!!!\App Abort\schut171191v2SpResAppdd080402.jpg">
              <a:extLst>
                <a:ext uri="{FF2B5EF4-FFF2-40B4-BE49-F238E27FC236}">
                  <a16:creationId xmlns:a16="http://schemas.microsoft.com/office/drawing/2014/main" id="{5545261A-EC15-4C2D-802D-3A9A1A477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769" y="3810000"/>
              <a:ext cx="3357287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0" name="Rectangle 3">
              <a:extLst>
                <a:ext uri="{FF2B5EF4-FFF2-40B4-BE49-F238E27FC236}">
                  <a16:creationId xmlns:a16="http://schemas.microsoft.com/office/drawing/2014/main" id="{96498165-CE77-4F40-A4F8-0C168509E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682" y="6170020"/>
              <a:ext cx="3349246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nl-NL" sz="3600" b="1" u="none">
                  <a:solidFill>
                    <a:srgbClr val="FFFFFF"/>
                  </a:solidFill>
                  <a:latin typeface="Arial" panose="020B0604020202020204" pitchFamily="34" charset="0"/>
                </a:rPr>
                <a:t>5 dagen later</a:t>
              </a: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E28BA40E-6B5A-43F6-A493-5AE26B60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" y="4776788"/>
            <a:ext cx="3070225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r>
              <a:rPr lang="en-US" altLang="nl-NL" b="1" u="none" dirty="0" err="1">
                <a:solidFill>
                  <a:srgbClr val="FFFFFF"/>
                </a:solidFill>
                <a:latin typeface="Arial" panose="020B0604020202020204" pitchFamily="34" charset="0"/>
              </a:rPr>
              <a:t>Geen</a:t>
            </a:r>
            <a:r>
              <a:rPr lang="en-US" altLang="nl-NL" b="1" u="none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FF"/>
                </a:solidFill>
                <a:latin typeface="Arial" panose="020B0604020202020204" pitchFamily="34" charset="0"/>
              </a:rPr>
              <a:t>klachten</a:t>
            </a:r>
            <a:r>
              <a:rPr lang="en-US" altLang="nl-NL" b="1" u="none" dirty="0">
                <a:solidFill>
                  <a:srgbClr val="FFFFFF"/>
                </a:solidFill>
                <a:latin typeface="Arial" panose="020B0604020202020204" pitchFamily="34" charset="0"/>
              </a:rPr>
              <a:t>, </a:t>
            </a:r>
            <a:r>
              <a:rPr lang="en-US" altLang="nl-NL" b="1" u="none" dirty="0" err="1">
                <a:solidFill>
                  <a:srgbClr val="FFFFFF"/>
                </a:solidFill>
                <a:latin typeface="Arial" panose="020B0604020202020204" pitchFamily="34" charset="0"/>
              </a:rPr>
              <a:t>geen</a:t>
            </a:r>
            <a:r>
              <a:rPr lang="en-US" altLang="nl-NL" b="1" u="none" dirty="0">
                <a:solidFill>
                  <a:srgbClr val="FFFFFF"/>
                </a:solidFill>
                <a:latin typeface="Arial" panose="020B0604020202020204" pitchFamily="34" charset="0"/>
              </a:rPr>
              <a:t> OK…</a:t>
            </a:r>
          </a:p>
        </p:txBody>
      </p:sp>
    </p:spTree>
    <p:extLst>
      <p:ext uri="{BB962C8B-B14F-4D97-AF65-F5344CB8AC3E}">
        <p14:creationId xmlns:p14="http://schemas.microsoft.com/office/powerpoint/2010/main" val="3175233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9646419E-B154-401A-BF73-E743BFCB9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0"/>
            <a:ext cx="697706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Bleef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klachtenvrij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tot twee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jaar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later: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weer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pijn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ROB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A3B3438-E197-4F67-B4CB-1EAA04223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4891088"/>
            <a:ext cx="8265864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nl-NL" sz="3600" b="1" u="none" dirty="0">
                <a:solidFill>
                  <a:srgbClr val="FFFFFF"/>
                </a:solidFill>
                <a:latin typeface="Arial" panose="020B0604020202020204" pitchFamily="34" charset="0"/>
              </a:rPr>
              <a:t>“</a:t>
            </a:r>
            <a:r>
              <a:rPr lang="en-US" altLang="nl-NL" sz="3600" b="1" u="none" dirty="0" err="1">
                <a:solidFill>
                  <a:srgbClr val="FFFFFF"/>
                </a:solidFill>
                <a:latin typeface="Arial" panose="020B0604020202020204" pitchFamily="34" charset="0"/>
              </a:rPr>
              <a:t>Recidiverende</a:t>
            </a:r>
            <a:r>
              <a:rPr lang="en-US" altLang="nl-NL" sz="3600" b="1" u="none" dirty="0">
                <a:solidFill>
                  <a:srgbClr val="FFFFFF"/>
                </a:solidFill>
                <a:latin typeface="Arial" panose="020B0604020202020204" pitchFamily="34" charset="0"/>
              </a:rPr>
              <a:t> acute appendicitis”</a:t>
            </a:r>
          </a:p>
        </p:txBody>
      </p:sp>
      <p:pic>
        <p:nvPicPr>
          <p:cNvPr id="92162" name="Picture 2" descr="C:\Users\Eigenaar\Desktop\BOEK!!!\App Abort\schut171191v4AppAbRecjan05.jpg">
            <a:extLst>
              <a:ext uri="{FF2B5EF4-FFF2-40B4-BE49-F238E27FC236}">
                <a16:creationId xmlns:a16="http://schemas.microsoft.com/office/drawing/2014/main" id="{BAF03BC9-F9B7-4A6D-82EB-C2B954420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160463"/>
            <a:ext cx="45767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4BDEB541-2BF9-4868-9260-7C9056130465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5516563"/>
            <a:ext cx="7886700" cy="1163637"/>
            <a:chOff x="1187450" y="5516563"/>
            <a:chExt cx="7886701" cy="1163637"/>
          </a:xfrm>
        </p:grpSpPr>
        <p:sp>
          <p:nvSpPr>
            <p:cNvPr id="50182" name="Rectangle 3">
              <a:extLst>
                <a:ext uri="{FF2B5EF4-FFF2-40B4-BE49-F238E27FC236}">
                  <a16:creationId xmlns:a16="http://schemas.microsoft.com/office/drawing/2014/main" id="{FDC0641F-D874-49A9-A028-7C904ECA2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450" y="5516563"/>
              <a:ext cx="6840538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nl-NL" sz="3600" b="1" u="none">
                  <a:solidFill>
                    <a:srgbClr val="FFFFFF"/>
                  </a:solidFill>
                  <a:latin typeface="Arial" panose="020B0604020202020204" pitchFamily="34" charset="0"/>
                </a:rPr>
                <a:t>Direct  appendectomie:</a:t>
              </a:r>
            </a:p>
          </p:txBody>
        </p:sp>
        <p:sp>
          <p:nvSpPr>
            <p:cNvPr id="50183" name="Rectangle 3">
              <a:extLst>
                <a:ext uri="{FF2B5EF4-FFF2-40B4-BE49-F238E27FC236}">
                  <a16:creationId xmlns:a16="http://schemas.microsoft.com/office/drawing/2014/main" id="{2018DD2C-EF07-4F19-9119-E8C0F2AEF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5" y="6143625"/>
              <a:ext cx="6446366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nl-NL" sz="3600" b="1" u="none" dirty="0" err="1">
                  <a:solidFill>
                    <a:srgbClr val="FFFF00"/>
                  </a:solidFill>
                  <a:latin typeface="Arial" panose="020B0604020202020204" pitchFamily="34" charset="0"/>
                </a:rPr>
                <a:t>geperforeerde</a:t>
              </a:r>
              <a:r>
                <a:rPr lang="en-US" altLang="nl-NL" sz="3600" b="1" u="none" dirty="0">
                  <a:solidFill>
                    <a:srgbClr val="FFFF00"/>
                  </a:solidFill>
                  <a:latin typeface="Arial" panose="020B0604020202020204" pitchFamily="34" charset="0"/>
                </a:rPr>
                <a:t> appendicitis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3017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78DB539-2A5A-4704-93A6-EB7D39A38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-242888"/>
            <a:ext cx="8928100" cy="1789802"/>
          </a:xfrm>
        </p:spPr>
        <p:txBody>
          <a:bodyPr/>
          <a:lstStyle/>
          <a:p>
            <a:pPr algn="l"/>
            <a:r>
              <a:rPr lang="nl-NL" altLang="nl-NL" sz="3600" b="1" dirty="0">
                <a:solidFill>
                  <a:srgbClr val="FFFF00"/>
                </a:solidFill>
                <a:latin typeface="Arial" panose="020B0604020202020204" pitchFamily="34" charset="0"/>
              </a:rPr>
              <a:t>Abortieve appendicitis      (</a:t>
            </a:r>
            <a:r>
              <a:rPr lang="nl-NL" altLang="nl-NL" sz="3600" b="1" dirty="0" err="1">
                <a:solidFill>
                  <a:srgbClr val="FFFF00"/>
                </a:solidFill>
                <a:latin typeface="Arial" panose="020B0604020202020204" pitchFamily="34" charset="0"/>
              </a:rPr>
              <a:t>spontaneously</a:t>
            </a:r>
            <a:r>
              <a:rPr lang="nl-NL" altLang="nl-NL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nl-NL" altLang="nl-NL" sz="3600" b="1" dirty="0" err="1">
                <a:solidFill>
                  <a:srgbClr val="FFFF00"/>
                </a:solidFill>
                <a:latin typeface="Arial" panose="020B0604020202020204" pitchFamily="34" charset="0"/>
              </a:rPr>
              <a:t>resolving</a:t>
            </a:r>
            <a:r>
              <a:rPr lang="nl-NL" altLang="nl-NL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appendicitis)</a:t>
            </a:r>
            <a:endParaRPr lang="nl-NL" altLang="nl-NL" sz="3600" dirty="0"/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6D6CA3B6-3D7B-4208-AA24-5BD1F21B6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412776"/>
            <a:ext cx="8659813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Verhaal van appendicitis</a:t>
            </a:r>
          </a:p>
          <a:p>
            <a:pPr algn="l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Vrij plotseling verdwijnen der symptomen in een </a:t>
            </a:r>
            <a:r>
              <a:rPr lang="nl-NL" altLang="nl-NL" sz="2800" b="1" i="1" u="none" dirty="0">
                <a:solidFill>
                  <a:schemeClr val="bg1"/>
                </a:solidFill>
                <a:latin typeface="Arial" panose="020B0604020202020204" pitchFamily="34" charset="0"/>
              </a:rPr>
              <a:t>vroeg</a:t>
            </a:r>
            <a:r>
              <a:rPr lang="nl-NL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stadium  (CRP altijd laag) </a:t>
            </a:r>
          </a:p>
          <a:p>
            <a:pPr algn="l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Echo toont ontstoken appendix, die langzaam (in de loop van dagen) normaliseert</a:t>
            </a:r>
          </a:p>
          <a:p>
            <a:pPr algn="l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Recidief binnen 2 jaar ~ 50 % </a:t>
            </a: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AD6C9ED1-E9A3-4648-8DC5-02C797F23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301208"/>
            <a:ext cx="6705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l-NL" altLang="nl-NL" sz="2000" b="1" u="none" dirty="0">
                <a:solidFill>
                  <a:schemeClr val="accent1"/>
                </a:solidFill>
                <a:latin typeface="Arial" panose="020B0604020202020204" pitchFamily="34" charset="0"/>
              </a:rPr>
              <a:t>* (</a:t>
            </a:r>
            <a:r>
              <a:rPr lang="nl-NL" altLang="nl-NL" sz="2000" b="1" u="none" dirty="0" err="1">
                <a:solidFill>
                  <a:schemeClr val="accent1"/>
                </a:solidFill>
                <a:latin typeface="Arial" panose="020B0604020202020204" pitchFamily="34" charset="0"/>
              </a:rPr>
              <a:t>Cobben</a:t>
            </a:r>
            <a:r>
              <a:rPr lang="nl-NL" altLang="nl-NL" sz="2000" b="1" u="none" dirty="0">
                <a:solidFill>
                  <a:schemeClr val="accent1"/>
                </a:solidFill>
                <a:latin typeface="Arial" panose="020B0604020202020204" pitchFamily="34" charset="0"/>
              </a:rPr>
              <a:t> et al, </a:t>
            </a:r>
            <a:r>
              <a:rPr lang="nl-NL" altLang="nl-NL" sz="2000" b="1" u="none" dirty="0" err="1">
                <a:solidFill>
                  <a:schemeClr val="accent1"/>
                </a:solidFill>
                <a:latin typeface="Arial" panose="020B0604020202020204" pitchFamily="34" charset="0"/>
              </a:rPr>
              <a:t>Radiology</a:t>
            </a:r>
            <a:r>
              <a:rPr lang="nl-NL" altLang="nl-NL" sz="2000" b="1" u="none" dirty="0">
                <a:solidFill>
                  <a:schemeClr val="accent1"/>
                </a:solidFill>
                <a:latin typeface="Arial" panose="020B0604020202020204" pitchFamily="34" charset="0"/>
              </a:rPr>
              <a:t> 2000;215:349-352)</a:t>
            </a:r>
            <a:endParaRPr lang="nl-NL" altLang="nl-NL" sz="2000" b="1" u="none" dirty="0"/>
          </a:p>
        </p:txBody>
      </p:sp>
    </p:spTree>
    <p:extLst>
      <p:ext uri="{BB962C8B-B14F-4D97-AF65-F5344CB8AC3E}">
        <p14:creationId xmlns:p14="http://schemas.microsoft.com/office/powerpoint/2010/main" val="1810251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  <p:bldP spid="460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EBA47DA-0F6F-4952-AAE7-BFC0994209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450" y="2852738"/>
            <a:ext cx="6696075" cy="1512887"/>
          </a:xfrm>
        </p:spPr>
        <p:txBody>
          <a:bodyPr/>
          <a:lstStyle/>
          <a:p>
            <a:pPr algn="l"/>
            <a:r>
              <a:rPr lang="en-US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Is de ontstoken appendix ver van McBurney?</a:t>
            </a:r>
            <a:endParaRPr lang="nl-NL" altLang="nl-NL" sz="4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74801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ECE09EDC-BD70-4A55-A62F-6166F503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77813"/>
            <a:ext cx="8712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nl-NL" sz="3600" b="1" u="none">
                <a:solidFill>
                  <a:srgbClr val="FFFF00"/>
                </a:solidFill>
                <a:latin typeface="Arial" panose="020B0604020202020204" pitchFamily="34" charset="0"/>
              </a:rPr>
              <a:t>Ontstoken appendix kan overal zitten..</a:t>
            </a:r>
            <a:endParaRPr lang="nl-NL" altLang="nl-NL" sz="3600" b="1" u="none">
              <a:solidFill>
                <a:srgbClr val="FFFF00"/>
              </a:solidFill>
            </a:endParaRPr>
          </a:p>
        </p:txBody>
      </p:sp>
      <p:pic>
        <p:nvPicPr>
          <p:cNvPr id="53251" name="Picture 2" descr="C:\Users\Eigenaar\Desktop\netter etc 027.jpg">
            <a:extLst>
              <a:ext uri="{FF2B5EF4-FFF2-40B4-BE49-F238E27FC236}">
                <a16:creationId xmlns:a16="http://schemas.microsoft.com/office/drawing/2014/main" id="{95EB1ED6-69B0-431E-A7CE-0E97DE69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268413"/>
            <a:ext cx="445293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137559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>
            <a:extLst>
              <a:ext uri="{FF2B5EF4-FFF2-40B4-BE49-F238E27FC236}">
                <a16:creationId xmlns:a16="http://schemas.microsoft.com/office/drawing/2014/main" id="{3431E829-8FBD-489A-86AD-D7EB59FC6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49225"/>
            <a:ext cx="8883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nl-NL" b="1" u="none">
                <a:solidFill>
                  <a:srgbClr val="FFFF00"/>
                </a:solidFill>
                <a:latin typeface="Arial" panose="020B0604020202020204" pitchFamily="34" charset="0"/>
              </a:rPr>
              <a:t>Man, 20 </a:t>
            </a:r>
            <a:r>
              <a:rPr lang="nl-NL" altLang="nl-NL" b="1" u="none">
                <a:solidFill>
                  <a:srgbClr val="FFFF00"/>
                </a:solidFill>
                <a:latin typeface="Arial" panose="020B0604020202020204" pitchFamily="34" charset="0"/>
              </a:rPr>
              <a:t>jr, verdacht voor cholecystitis…</a:t>
            </a:r>
            <a:endParaRPr lang="nl-NL" altLang="nl-NL" b="1" u="none">
              <a:solidFill>
                <a:srgbClr val="FFFF00"/>
              </a:solidFill>
            </a:endParaRPr>
          </a:p>
        </p:txBody>
      </p:sp>
      <p:pic>
        <p:nvPicPr>
          <p:cNvPr id="54275" name="Picture 4" descr="akbari010786m1(7730049)hoge app ac foto buik">
            <a:extLst>
              <a:ext uri="{FF2B5EF4-FFF2-40B4-BE49-F238E27FC236}">
                <a16:creationId xmlns:a16="http://schemas.microsoft.com/office/drawing/2014/main" id="{CB3FD439-6E3A-40BF-B9F8-44975563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013"/>
            <a:ext cx="29606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akbari010786m5(7730049)hoge app ac foto buik">
            <a:extLst>
              <a:ext uri="{FF2B5EF4-FFF2-40B4-BE49-F238E27FC236}">
                <a16:creationId xmlns:a16="http://schemas.microsoft.com/office/drawing/2014/main" id="{90A72DDC-09C5-42DE-8FDE-B2BA927B2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916113"/>
            <a:ext cx="28527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1989" name="Picture 5" descr="akbari010786m4(7730049)hoge app ac buiktek">
            <a:extLst>
              <a:ext uri="{FF2B5EF4-FFF2-40B4-BE49-F238E27FC236}">
                <a16:creationId xmlns:a16="http://schemas.microsoft.com/office/drawing/2014/main" id="{ED55480D-029A-4096-BFEA-69D71F8A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227388"/>
            <a:ext cx="34877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4">
            <a:extLst>
              <a:ext uri="{FF2B5EF4-FFF2-40B4-BE49-F238E27FC236}">
                <a16:creationId xmlns:a16="http://schemas.microsoft.com/office/drawing/2014/main" id="{3A497B44-6D59-4DF1-8061-F11CB7C48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6083300"/>
            <a:ext cx="50260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u="none">
                <a:solidFill>
                  <a:schemeClr val="bg1"/>
                </a:solidFill>
                <a:latin typeface="Arial" panose="020B0604020202020204" pitchFamily="34" charset="0"/>
              </a:rPr>
              <a:t>Laparoscopische appX</a:t>
            </a:r>
          </a:p>
        </p:txBody>
      </p:sp>
    </p:spTree>
    <p:extLst>
      <p:ext uri="{BB962C8B-B14F-4D97-AF65-F5344CB8AC3E}">
        <p14:creationId xmlns:p14="http://schemas.microsoft.com/office/powerpoint/2010/main" val="29128671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6357911-44FC-4475-93E6-77922B9E5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-138113"/>
            <a:ext cx="8229600" cy="1524001"/>
          </a:xfrm>
        </p:spPr>
        <p:txBody>
          <a:bodyPr/>
          <a:lstStyle/>
          <a:p>
            <a:pPr algn="l"/>
            <a:r>
              <a:rPr lang="en-US" altLang="nl-NL" sz="2800" b="1">
                <a:solidFill>
                  <a:srgbClr val="FFFF00"/>
                </a:solidFill>
                <a:latin typeface="Arial" panose="020B0604020202020204" pitchFamily="34" charset="0"/>
              </a:rPr>
              <a:t>Vrouw, 24 jr, 33 weken zwanger. Pijn ROB sedert 24 uur. CRP 40. Appendicitis? </a:t>
            </a:r>
            <a:endParaRPr lang="nl-NL" altLang="nl-NL" sz="2800"/>
          </a:p>
        </p:txBody>
      </p:sp>
      <p:pic>
        <p:nvPicPr>
          <p:cNvPr id="792580" name="Picture 4" descr="bihari100482v4(6533398)AppAc gravida">
            <a:extLst>
              <a:ext uri="{FF2B5EF4-FFF2-40B4-BE49-F238E27FC236}">
                <a16:creationId xmlns:a16="http://schemas.microsoft.com/office/drawing/2014/main" id="{FA73FE8A-3D76-4307-8E63-9E94B2A24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065463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10EE53-BFD6-48AC-9DA5-D788EEC2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81175"/>
            <a:ext cx="5334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1F1132E-E8F4-4F37-9628-F43F44EE3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781175"/>
            <a:ext cx="5334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2583" name="Picture 7" descr="bihari100482v7(6533398)AppAc gravida">
            <a:extLst>
              <a:ext uri="{FF2B5EF4-FFF2-40B4-BE49-F238E27FC236}">
                <a16:creationId xmlns:a16="http://schemas.microsoft.com/office/drawing/2014/main" id="{C851E239-06F3-41C2-89B4-DC097C03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92313"/>
            <a:ext cx="5345113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3966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73DFBB2-9F52-43E2-9786-E743CC8DAE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-138113"/>
            <a:ext cx="9099550" cy="1524001"/>
          </a:xfrm>
        </p:spPr>
        <p:txBody>
          <a:bodyPr/>
          <a:lstStyle/>
          <a:p>
            <a:pPr algn="l"/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Man, 24 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jr.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Pijn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rechter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flank. CRP 110. 							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Pyelonefritis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?  </a:t>
            </a:r>
            <a:endParaRPr lang="nl-NL" altLang="nl-NL" sz="2800" dirty="0"/>
          </a:p>
        </p:txBody>
      </p:sp>
      <p:sp>
        <p:nvSpPr>
          <p:cNvPr id="792579" name="Rectangle 3">
            <a:extLst>
              <a:ext uri="{FF2B5EF4-FFF2-40B4-BE49-F238E27FC236}">
                <a16:creationId xmlns:a16="http://schemas.microsoft.com/office/drawing/2014/main" id="{94A51CDC-3C28-405C-A3BE-C3F2E9B40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154" y="6251575"/>
            <a:ext cx="5448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Laparoscopische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appX</a:t>
            </a:r>
            <a:endParaRPr lang="nl-NL" altLang="nl-NL" u="none" dirty="0">
              <a:solidFill>
                <a:schemeClr val="tx2"/>
              </a:solidFill>
            </a:endParaRPr>
          </a:p>
        </p:txBody>
      </p:sp>
      <p:pic>
        <p:nvPicPr>
          <p:cNvPr id="50180" name="Picture 3" descr="C:\Users\Eigenaar\Dropbox\BOEK!!!\AppAc\ozdemir010179m2(0793725)app hoog achter pijl.jpg">
            <a:extLst>
              <a:ext uri="{FF2B5EF4-FFF2-40B4-BE49-F238E27FC236}">
                <a16:creationId xmlns:a16="http://schemas.microsoft.com/office/drawing/2014/main" id="{54E0DBCC-4483-42E7-98F9-F033EBDFB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2962275"/>
            <a:ext cx="43307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C:\Users\Puylaert\Desktop\Afbeelding4.jpg">
            <a:extLst>
              <a:ext uri="{FF2B5EF4-FFF2-40B4-BE49-F238E27FC236}">
                <a16:creationId xmlns:a16="http://schemas.microsoft.com/office/drawing/2014/main" id="{8DE5FA3D-8C1D-4726-930D-3E941CD55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97513"/>
            <a:ext cx="2882858" cy="286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uylaert\Desktop\Afbeeldin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46" y="764704"/>
            <a:ext cx="2866430" cy="29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03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57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:a16="http://schemas.microsoft.com/office/drawing/2014/main" id="{658A80DA-9838-4E67-9920-D37B6837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238125"/>
            <a:ext cx="714216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..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soms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zit de appendix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gewoon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ter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plaatse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van McBurney..</a:t>
            </a:r>
            <a:endParaRPr lang="nl-NL" altLang="nl-NL" b="1" u="none" dirty="0">
              <a:solidFill>
                <a:srgbClr val="FFFF00"/>
              </a:solidFill>
            </a:endParaRPr>
          </a:p>
        </p:txBody>
      </p:sp>
      <p:pic>
        <p:nvPicPr>
          <p:cNvPr id="58371" name="Picture 4" descr="appINkrul">
            <a:extLst>
              <a:ext uri="{FF2B5EF4-FFF2-40B4-BE49-F238E27FC236}">
                <a16:creationId xmlns:a16="http://schemas.microsoft.com/office/drawing/2014/main" id="{6C641A85-E4D0-433D-AFBB-F9DDF877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557338"/>
            <a:ext cx="53594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0" name="Text Box 5">
            <a:extLst>
              <a:ext uri="{FF2B5EF4-FFF2-40B4-BE49-F238E27FC236}">
                <a16:creationId xmlns:a16="http://schemas.microsoft.com/office/drawing/2014/main" id="{993B0BEF-4BCA-4648-8C9E-35D2763EF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5403405"/>
            <a:ext cx="75707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…om indruk te maken…</a:t>
            </a:r>
            <a:endParaRPr lang="nl-NL" altLang="nl-NL" b="1" u="none" dirty="0"/>
          </a:p>
        </p:txBody>
      </p:sp>
    </p:spTree>
    <p:extLst>
      <p:ext uri="{BB962C8B-B14F-4D97-AF65-F5344CB8AC3E}">
        <p14:creationId xmlns:p14="http://schemas.microsoft.com/office/powerpoint/2010/main" val="3533565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8920EA7C-21CA-4E68-8FF9-44B6A7E9A5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88350" cy="1871663"/>
          </a:xfrm>
        </p:spPr>
        <p:txBody>
          <a:bodyPr/>
          <a:lstStyle/>
          <a:p>
            <a:pPr algn="l"/>
            <a:r>
              <a:rPr lang="nl-NL" altLang="nl-NL" sz="5400" b="1">
                <a:solidFill>
                  <a:srgbClr val="FFFF00"/>
                </a:solidFill>
                <a:latin typeface="Arial" panose="020B0604020202020204" pitchFamily="34" charset="0"/>
              </a:rPr>
              <a:t>“appendiculair infiltraat”</a:t>
            </a:r>
          </a:p>
        </p:txBody>
      </p:sp>
    </p:spTree>
    <p:extLst>
      <p:ext uri="{BB962C8B-B14F-4D97-AF65-F5344CB8AC3E}">
        <p14:creationId xmlns:p14="http://schemas.microsoft.com/office/powerpoint/2010/main" val="2880632841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C62E551-2B8A-46DE-A62A-68B892F1EA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750" y="333375"/>
            <a:ext cx="7145338" cy="1150938"/>
          </a:xfrm>
        </p:spPr>
        <p:txBody>
          <a:bodyPr/>
          <a:lstStyle/>
          <a:p>
            <a:pPr algn="l"/>
            <a:r>
              <a:rPr lang="nl-NL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Mortaliteit van appendicitis  heden   &lt; 0.1 %</a:t>
            </a:r>
            <a:endParaRPr lang="nl-NL" altLang="nl-NL" sz="400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F93B9BD4-CF05-4FC2-A882-F1D176B02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2025650"/>
            <a:ext cx="5986462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3600" b="1">
                <a:solidFill>
                  <a:schemeClr val="bg1"/>
                </a:solidFill>
                <a:latin typeface="Arial" panose="020B0604020202020204" pitchFamily="34" charset="0"/>
              </a:rPr>
              <a:t> Vroege chirurgie</a:t>
            </a:r>
          </a:p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3600" b="1">
                <a:solidFill>
                  <a:schemeClr val="bg1"/>
                </a:solidFill>
                <a:latin typeface="Arial" panose="020B0604020202020204" pitchFamily="34" charset="0"/>
              </a:rPr>
              <a:t> Antibiotica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EA95CE1-D014-4FBC-AE98-9476C83C3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4432497"/>
            <a:ext cx="8148313" cy="15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nl-NL" altLang="nl-NL" sz="6000" b="1" kern="0" dirty="0">
                <a:solidFill>
                  <a:srgbClr val="FFFF00"/>
                </a:solidFill>
                <a:latin typeface="Arial" pitchFamily="34" charset="0"/>
              </a:rPr>
              <a:t>Echo, CT, MRI</a:t>
            </a:r>
            <a:endParaRPr lang="nl-NL" altLang="nl-NL" sz="4000" kern="0" dirty="0"/>
          </a:p>
        </p:txBody>
      </p:sp>
      <p:sp>
        <p:nvSpPr>
          <p:cNvPr id="37893" name="Text Box 3">
            <a:extLst>
              <a:ext uri="{FF2B5EF4-FFF2-40B4-BE49-F238E27FC236}">
                <a16:creationId xmlns:a16="http://schemas.microsoft.com/office/drawing/2014/main" id="{34D9D405-33A1-41E0-8FEF-4CBF5E616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3756025"/>
            <a:ext cx="59864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3600" b="1">
                <a:solidFill>
                  <a:schemeClr val="bg1"/>
                </a:solidFill>
                <a:latin typeface="Arial" panose="020B0604020202020204" pitchFamily="34" charset="0"/>
              </a:rPr>
              <a:t> Betere diagnostiek</a:t>
            </a:r>
            <a:endParaRPr lang="nl-NL" altLang="nl-NL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5BB68F-BFCC-44BC-AA51-3A406D43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7042" y="4889410"/>
            <a:ext cx="2664296" cy="8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nl-NL" altLang="nl-NL" sz="4000" b="1" kern="0" dirty="0" err="1">
                <a:solidFill>
                  <a:srgbClr val="FFFF00"/>
                </a:solidFill>
                <a:latin typeface="Arial" pitchFamily="34" charset="0"/>
              </a:rPr>
              <a:t>èn</a:t>
            </a:r>
            <a:r>
              <a:rPr lang="nl-NL" altLang="nl-NL" sz="4000" b="1" kern="0" dirty="0">
                <a:solidFill>
                  <a:srgbClr val="FFFF00"/>
                </a:solidFill>
                <a:latin typeface="Arial" pitchFamily="34" charset="0"/>
              </a:rPr>
              <a:t> CRP</a:t>
            </a:r>
            <a:endParaRPr lang="nl-NL" altLang="nl-NL" sz="4000" kern="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>
            <a:extLst>
              <a:ext uri="{FF2B5EF4-FFF2-40B4-BE49-F238E27FC236}">
                <a16:creationId xmlns:a16="http://schemas.microsoft.com/office/drawing/2014/main" id="{4A4DA922-B059-4210-B25E-A9C26CC6C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" y="1052513"/>
            <a:ext cx="9105900" cy="1008062"/>
          </a:xfrm>
        </p:spPr>
        <p:txBody>
          <a:bodyPr/>
          <a:lstStyle/>
          <a:p>
            <a:pPr algn="l"/>
            <a:r>
              <a:rPr lang="nl-NL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Echo: veel ontstoken vet en verdikte darmwanden. Appendix niet a vue.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8F26EC88-0451-4393-AC81-80CCE53B2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-146050"/>
            <a:ext cx="89820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Jongen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17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jr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veel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pijn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ROB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sinds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72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uur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ziek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CRP 255. </a:t>
            </a:r>
            <a:endParaRPr lang="nl-NL" altLang="nl-NL" u="none" dirty="0">
              <a:solidFill>
                <a:schemeClr val="tx2"/>
              </a:solidFill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61913" y="1572431"/>
            <a:ext cx="8824026" cy="3373413"/>
            <a:chOff x="61913" y="1572431"/>
            <a:chExt cx="8824026" cy="3373413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CA3093B-751A-4A48-8615-A9D924FE0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13" y="2060575"/>
              <a:ext cx="4510087" cy="251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algn="l">
                <a:defRPr/>
              </a:pPr>
              <a:r>
                <a:rPr lang="nl-NL" altLang="nl-NL" sz="2400" b="1" u="none" kern="0" dirty="0">
                  <a:solidFill>
                    <a:srgbClr val="FFFF00"/>
                  </a:solidFill>
                  <a:latin typeface="Arial" charset="0"/>
                </a:rPr>
                <a:t>CT verslag: “fors ontstoken appendix omgeven door grote  massa geïnfiltreerd vet. Conclusie: appendiculair infiltraat”</a:t>
              </a:r>
              <a:endParaRPr lang="nl-NL" altLang="nl-NL" sz="2400" u="none" kern="0" dirty="0">
                <a:solidFill>
                  <a:srgbClr val="FFFF00"/>
                </a:solidFill>
              </a:endParaRPr>
            </a:p>
          </p:txBody>
        </p:sp>
        <p:pic>
          <p:nvPicPr>
            <p:cNvPr id="59397" name="Picture 2" descr="C:\Users\Puylaert\Desktop\sivridag 21341112 app perf (zgn infiltraat)det.png">
              <a:extLst>
                <a:ext uri="{FF2B5EF4-FFF2-40B4-BE49-F238E27FC236}">
                  <a16:creationId xmlns:a16="http://schemas.microsoft.com/office/drawing/2014/main" id="{C343C9C9-7AB5-4C71-B95B-CC621275B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706" y="1572431"/>
              <a:ext cx="4440233" cy="337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5A65D735-D026-4993-A6A9-1B23B37B7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4660497"/>
            <a:ext cx="779600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nl-NL" altLang="nl-NL" sz="2400" b="1" u="none" kern="0" dirty="0">
                <a:solidFill>
                  <a:schemeClr val="bg1"/>
                </a:solidFill>
                <a:latin typeface="Arial" charset="0"/>
              </a:rPr>
              <a:t>Patiënt wordt ter observatie opgenomen, onder de diagnose  “appendiculair infiltraat”….</a:t>
            </a:r>
            <a:endParaRPr lang="nl-NL" altLang="nl-NL" sz="2400" u="none" kern="0" dirty="0">
              <a:solidFill>
                <a:schemeClr val="bg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900C652-96E4-4E16-8B94-F733740E4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92" y="5894388"/>
            <a:ext cx="4262213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nl-NL" altLang="nl-NL" sz="2800" b="1" u="none" kern="0" dirty="0">
                <a:solidFill>
                  <a:schemeClr val="bg1"/>
                </a:solidFill>
                <a:latin typeface="Arial" charset="0"/>
              </a:rPr>
              <a:t>Herbeoordeling zelfde avond: toch OK</a:t>
            </a:r>
            <a:endParaRPr lang="nl-NL" altLang="nl-NL" sz="2800" u="none" kern="0" dirty="0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4A83D2F-4576-4115-9043-577041665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5794376"/>
            <a:ext cx="4757313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nl-NL" altLang="nl-NL" sz="2800" b="1" u="none" kern="0" dirty="0">
                <a:solidFill>
                  <a:srgbClr val="FFFF00"/>
                </a:solidFill>
                <a:latin typeface="Arial" charset="0"/>
              </a:rPr>
              <a:t>OK: app. </a:t>
            </a:r>
            <a:r>
              <a:rPr lang="nl-NL" altLang="nl-NL" sz="2800" b="1" kern="0" dirty="0">
                <a:solidFill>
                  <a:srgbClr val="FFFF00"/>
                </a:solidFill>
                <a:latin typeface="Arial" charset="0"/>
              </a:rPr>
              <a:t>p</a:t>
            </a:r>
            <a:r>
              <a:rPr lang="nl-NL" altLang="nl-NL" sz="2800" b="1" u="none" kern="0" dirty="0">
                <a:solidFill>
                  <a:srgbClr val="FFFF00"/>
                </a:solidFill>
                <a:latin typeface="Arial" charset="0"/>
              </a:rPr>
              <a:t>erf.              </a:t>
            </a:r>
            <a:r>
              <a:rPr lang="nl-NL" altLang="nl-NL" sz="2800" b="1" kern="0" dirty="0">
                <a:solidFill>
                  <a:srgbClr val="FFFF00"/>
                </a:solidFill>
                <a:latin typeface="Arial" charset="0"/>
              </a:rPr>
              <a:t>(“was goed te doen..”) </a:t>
            </a:r>
            <a:endParaRPr lang="nl-NL" altLang="nl-NL" sz="2800" u="none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17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0" grpId="0"/>
      <p:bldP spid="8" grpId="0"/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7C0791D-49AE-46B7-8D47-9EC14C799A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3824" y="1573635"/>
            <a:ext cx="8424862" cy="774849"/>
          </a:xfrm>
        </p:spPr>
        <p:txBody>
          <a:bodyPr/>
          <a:lstStyle/>
          <a:p>
            <a:pPr algn="l"/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Heeft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de 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patiënt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een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appendiculair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infiltraat</a:t>
            </a:r>
            <a:r>
              <a:rPr lang="en-US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?”</a:t>
            </a:r>
            <a:endParaRPr lang="nl-NL" altLang="nl-NL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Text Box 5">
            <a:extLst>
              <a:ext uri="{FF2B5EF4-FFF2-40B4-BE49-F238E27FC236}">
                <a16:creationId xmlns:a16="http://schemas.microsoft.com/office/drawing/2014/main" id="{1BCF1EBA-442C-474F-91FD-B17B23064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88640"/>
            <a:ext cx="79208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nl-NL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Vaak aan radioloog gestelde vraag </a:t>
            </a:r>
            <a:r>
              <a:rPr lang="nl-NL" altLang="nl-NL" sz="2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bij patiënten met  appendicitis met klachten tussen 3 en 6 dagen (“grijze zone”):</a:t>
            </a:r>
            <a:endParaRPr lang="nl-NL" altLang="nl-NL" sz="2800" b="1" u="none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39BB896-9CDB-425F-9C66-39D22FA6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0" y="5013176"/>
            <a:ext cx="655272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(“Is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er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een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zodanige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peri-appendiculaire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ontstekingsmassa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dat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appendectomie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moeilijk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of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zelfs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nl-NL" sz="2400" b="1" u="none" kern="0" dirty="0" err="1">
                <a:solidFill>
                  <a:srgbClr val="FFFF00"/>
                </a:solidFill>
                <a:latin typeface="Arial" charset="0"/>
              </a:rPr>
              <a:t>onmogelijk</a:t>
            </a:r>
            <a:r>
              <a:rPr lang="en-US" altLang="nl-NL" sz="2400" b="1" u="none" kern="0" dirty="0">
                <a:solidFill>
                  <a:srgbClr val="FFFF00"/>
                </a:solidFill>
                <a:latin typeface="Arial" charset="0"/>
              </a:rPr>
              <a:t> is?”)</a:t>
            </a:r>
            <a:endParaRPr lang="nl-NL" altLang="nl-NL" sz="2400" b="1" u="none" kern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248BF3E-6EB1-46E6-97DF-CEFD898D5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0" y="2780928"/>
            <a:ext cx="612068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altLang="nl-NL" sz="3200" b="1" u="none" kern="0" dirty="0" err="1">
                <a:solidFill>
                  <a:schemeClr val="bg1"/>
                </a:solidFill>
                <a:latin typeface="Arial" charset="0"/>
              </a:rPr>
              <a:t>Antwoord</a:t>
            </a:r>
            <a:r>
              <a:rPr lang="en-US" altLang="nl-NL" sz="3200" b="1" u="none" kern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nl-NL" sz="3200" b="1" u="none" kern="0" dirty="0" err="1">
                <a:solidFill>
                  <a:schemeClr val="bg1"/>
                </a:solidFill>
                <a:latin typeface="Arial" charset="0"/>
              </a:rPr>
              <a:t>radioloog</a:t>
            </a:r>
            <a:r>
              <a:rPr lang="en-US" altLang="nl-NL" sz="3200" b="1" u="none" kern="0" dirty="0">
                <a:solidFill>
                  <a:schemeClr val="bg1"/>
                </a:solidFill>
                <a:latin typeface="Arial" charset="0"/>
              </a:rPr>
              <a:t>: “</a:t>
            </a:r>
            <a:r>
              <a:rPr lang="en-US" altLang="nl-NL" sz="3200" b="1" u="none" kern="0" dirty="0" err="1">
                <a:solidFill>
                  <a:schemeClr val="bg1"/>
                </a:solidFill>
                <a:latin typeface="Arial" charset="0"/>
              </a:rPr>
              <a:t>Appendiculair</a:t>
            </a:r>
            <a:r>
              <a:rPr lang="en-US" altLang="nl-NL" sz="3200" b="1" u="none" kern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nl-NL" sz="3200" b="1" u="none" kern="0" dirty="0" err="1">
                <a:solidFill>
                  <a:schemeClr val="bg1"/>
                </a:solidFill>
                <a:latin typeface="Arial" charset="0"/>
              </a:rPr>
              <a:t>infiltraat</a:t>
            </a:r>
            <a:r>
              <a:rPr lang="en-US" altLang="nl-NL" sz="3200" b="1" u="none" kern="0" dirty="0">
                <a:solidFill>
                  <a:schemeClr val="bg1"/>
                </a:solidFill>
                <a:latin typeface="Arial" charset="0"/>
              </a:rPr>
              <a:t> is </a:t>
            </a:r>
            <a:r>
              <a:rPr lang="en-US" altLang="nl-NL" sz="3200" b="1" i="1" u="none" kern="0" dirty="0" err="1">
                <a:solidFill>
                  <a:schemeClr val="bg1"/>
                </a:solidFill>
                <a:latin typeface="Arial" charset="0"/>
              </a:rPr>
              <a:t>géén</a:t>
            </a:r>
            <a:r>
              <a:rPr lang="en-US" altLang="nl-NL" sz="3200" b="1" u="none" kern="0" dirty="0">
                <a:solidFill>
                  <a:schemeClr val="bg1"/>
                </a:solidFill>
                <a:latin typeface="Arial" charset="0"/>
              </a:rPr>
              <a:t> echo / CT diagnose”</a:t>
            </a:r>
            <a:endParaRPr lang="nl-NL" altLang="nl-NL" sz="3200" b="1" u="none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6" name="Picture 2" descr="C:\Users\Puylaert\Dropbox\BOEK!!!\AppMass\adelaar 12594494 v1 app inf wrs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40" y="2223943"/>
            <a:ext cx="2438381" cy="313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783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3" name="Rectangle 7">
            <a:extLst>
              <a:ext uri="{FF2B5EF4-FFF2-40B4-BE49-F238E27FC236}">
                <a16:creationId xmlns:a16="http://schemas.microsoft.com/office/drawing/2014/main" id="{D6693837-D0D5-4150-A536-AC81D038F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957888"/>
            <a:ext cx="51847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Conservatief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beleid</a:t>
            </a:r>
            <a:endParaRPr lang="nl-NL" altLang="nl-NL" u="none" dirty="0">
              <a:solidFill>
                <a:schemeClr val="tx2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9B348A1-D61E-4438-B77C-D9640993A535}"/>
              </a:ext>
            </a:extLst>
          </p:cNvPr>
          <p:cNvGrpSpPr>
            <a:grpSpLocks/>
          </p:cNvGrpSpPr>
          <p:nvPr/>
        </p:nvGrpSpPr>
        <p:grpSpPr bwMode="auto">
          <a:xfrm>
            <a:off x="4768850" y="76200"/>
            <a:ext cx="4416425" cy="5881688"/>
            <a:chOff x="4724400" y="55563"/>
            <a:chExt cx="4416425" cy="5882175"/>
          </a:xfrm>
        </p:grpSpPr>
        <p:sp>
          <p:nvSpPr>
            <p:cNvPr id="62471" name="Rectangle 5">
              <a:extLst>
                <a:ext uri="{FF2B5EF4-FFF2-40B4-BE49-F238E27FC236}">
                  <a16:creationId xmlns:a16="http://schemas.microsoft.com/office/drawing/2014/main" id="{A5CE451F-C24E-43E1-8AE6-37C301372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55563"/>
              <a:ext cx="4416425" cy="2078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nl-NL" altLang="nl-NL" sz="2400" b="1" u="none" dirty="0">
                  <a:solidFill>
                    <a:srgbClr val="FFFF00"/>
                  </a:solidFill>
                  <a:latin typeface="Arial" panose="020B0604020202020204" pitchFamily="34" charset="0"/>
                </a:rPr>
                <a:t>Man, 43 jr. Pijn ROB sedert </a:t>
              </a:r>
              <a:r>
                <a:rPr lang="nl-NL" altLang="nl-NL" sz="24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acht </a:t>
              </a:r>
              <a:r>
                <a:rPr lang="nl-NL" altLang="nl-NL" sz="2400" b="1" u="none" dirty="0">
                  <a:solidFill>
                    <a:srgbClr val="FFFF00"/>
                  </a:solidFill>
                  <a:latin typeface="Arial" panose="020B0604020202020204" pitchFamily="34" charset="0"/>
                </a:rPr>
                <a:t> dagen. Palpabele weerstand, geen peritonitis. Goede eetlust, normale defecatie.</a:t>
              </a:r>
              <a:endParaRPr lang="nl-NL" altLang="nl-NL" sz="2400" u="none" dirty="0">
                <a:solidFill>
                  <a:schemeClr val="tx2"/>
                </a:solidFill>
              </a:endParaRPr>
            </a:p>
          </p:txBody>
        </p:sp>
        <p:pic>
          <p:nvPicPr>
            <p:cNvPr id="62472" name="Picture 11" descr="yaman150153m3Appinfdd150999">
              <a:extLst>
                <a:ext uri="{FF2B5EF4-FFF2-40B4-BE49-F238E27FC236}">
                  <a16:creationId xmlns:a16="http://schemas.microsoft.com/office/drawing/2014/main" id="{8D30230F-9BF5-4916-96BC-355261EA2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324" y="2078842"/>
              <a:ext cx="3907132" cy="3858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68" name="Rectangle 5">
            <a:extLst>
              <a:ext uri="{FF2B5EF4-FFF2-40B4-BE49-F238E27FC236}">
                <a16:creationId xmlns:a16="http://schemas.microsoft.com/office/drawing/2014/main" id="{EB3C99BA-0B13-41D4-AC15-EEB4EB35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41" y="345194"/>
            <a:ext cx="3795712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nl-NL" altLang="nl-NL" sz="24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Man, 37 jr. Pijn ROB sedert </a:t>
            </a:r>
            <a:r>
              <a:rPr lang="nl-NL" altLang="nl-NL" sz="2400" b="1" dirty="0">
                <a:solidFill>
                  <a:srgbClr val="FFFF00"/>
                </a:solidFill>
                <a:latin typeface="Arial" panose="020B0604020202020204" pitchFamily="34" charset="0"/>
              </a:rPr>
              <a:t>twee</a:t>
            </a:r>
            <a:r>
              <a:rPr lang="nl-NL" altLang="nl-NL" sz="24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dagen. Peritoneale prikkeling. Geen eetlust.</a:t>
            </a:r>
            <a:endParaRPr lang="nl-NL" altLang="nl-NL" sz="2400" u="none" dirty="0">
              <a:solidFill>
                <a:schemeClr val="tx2"/>
              </a:solidFill>
            </a:endParaRPr>
          </a:p>
        </p:txBody>
      </p:sp>
      <p:pic>
        <p:nvPicPr>
          <p:cNvPr id="62469" name="Picture 9" descr="C:\Users\Eigenaar\Desktop\BOEK!!!\AppAc\fondse050971m2(1995973)app ac met vocht.jpg">
            <a:extLst>
              <a:ext uri="{FF2B5EF4-FFF2-40B4-BE49-F238E27FC236}">
                <a16:creationId xmlns:a16="http://schemas.microsoft.com/office/drawing/2014/main" id="{6A5494D0-0EE2-4FD2-9A03-C6789AE5E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20938"/>
            <a:ext cx="21701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71104122-B7E5-48D0-A8B4-E66988BEB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9521" y="5814218"/>
            <a:ext cx="37417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 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Chirurgie</a:t>
            </a:r>
            <a:endParaRPr lang="nl-NL" altLang="nl-NL" u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620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3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578F17A-7CC8-41D6-B4FA-E56F21D4D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475" y="4724400"/>
            <a:ext cx="9144000" cy="1485900"/>
          </a:xfrm>
        </p:spPr>
        <p:txBody>
          <a:bodyPr/>
          <a:lstStyle/>
          <a:p>
            <a:pPr algn="l"/>
            <a:r>
              <a:rPr lang="nl-NL" altLang="nl-NL" sz="4000" b="1">
                <a:solidFill>
                  <a:srgbClr val="FFFF00"/>
                </a:solidFill>
                <a:latin typeface="Arial" panose="020B0604020202020204" pitchFamily="34" charset="0"/>
              </a:rPr>
              <a:t>grijze zone: ~ 3-6 dagen symptomen</a:t>
            </a:r>
            <a:endParaRPr lang="nl-NL" altLang="nl-NL" sz="4000"/>
          </a:p>
        </p:txBody>
      </p:sp>
      <p:pic>
        <p:nvPicPr>
          <p:cNvPr id="64515" name="Picture 11" descr="yaman150153m3Appinfdd150999">
            <a:extLst>
              <a:ext uri="{FF2B5EF4-FFF2-40B4-BE49-F238E27FC236}">
                <a16:creationId xmlns:a16="http://schemas.microsoft.com/office/drawing/2014/main" id="{1DDAAA22-0528-4B88-8682-738F0BA1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838200"/>
            <a:ext cx="34004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C:\Users\Eigenaar\Desktop\BOEK!!!\AppAc\fondse050971m2(1995973)app ac met vocht.jpg">
            <a:extLst>
              <a:ext uri="{FF2B5EF4-FFF2-40B4-BE49-F238E27FC236}">
                <a16:creationId xmlns:a16="http://schemas.microsoft.com/office/drawing/2014/main" id="{51FF30B4-B1DD-45E6-8DDE-D7B3D19E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651000"/>
            <a:ext cx="218281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PIJL-RECHTS 15">
            <a:extLst>
              <a:ext uri="{FF2B5EF4-FFF2-40B4-BE49-F238E27FC236}">
                <a16:creationId xmlns:a16="http://schemas.microsoft.com/office/drawing/2014/main" id="{3A0E9BAD-EA60-49C3-A0B9-6A3D60DC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2517775"/>
            <a:ext cx="2663825" cy="360363"/>
          </a:xfrm>
          <a:prstGeom prst="rightArrow">
            <a:avLst>
              <a:gd name="adj1" fmla="val 50000"/>
              <a:gd name="adj2" fmla="val 4993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3600">
              <a:solidFill>
                <a:srgbClr val="FFFF00"/>
              </a:solidFill>
            </a:endParaRPr>
          </a:p>
        </p:txBody>
      </p:sp>
      <p:sp>
        <p:nvSpPr>
          <p:cNvPr id="64518" name="Rectangle 16">
            <a:extLst>
              <a:ext uri="{FF2B5EF4-FFF2-40B4-BE49-F238E27FC236}">
                <a16:creationId xmlns:a16="http://schemas.microsoft.com/office/drawing/2014/main" id="{D643BE26-8285-429F-AADD-F2BCFA69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3" y="1960563"/>
            <a:ext cx="259238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2800" b="1" u="none">
                <a:solidFill>
                  <a:schemeClr val="bg1"/>
                </a:solidFill>
                <a:latin typeface="Arial" panose="020B0604020202020204" pitchFamily="34" charset="0"/>
              </a:rPr>
              <a:t>geleidelijk</a:t>
            </a:r>
            <a:endParaRPr lang="nl-NL" altLang="nl-NL" sz="2800" u="none">
              <a:solidFill>
                <a:schemeClr val="bg1"/>
              </a:solidFill>
            </a:endParaRPr>
          </a:p>
        </p:txBody>
      </p:sp>
      <p:sp>
        <p:nvSpPr>
          <p:cNvPr id="64519" name="Rectangle 16">
            <a:extLst>
              <a:ext uri="{FF2B5EF4-FFF2-40B4-BE49-F238E27FC236}">
                <a16:creationId xmlns:a16="http://schemas.microsoft.com/office/drawing/2014/main" id="{A2FD4C56-4278-49BF-8534-6350D45DA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3857625"/>
            <a:ext cx="2592388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nl-NL" sz="2400" b="1" u="none">
                <a:solidFill>
                  <a:schemeClr val="bg1"/>
                </a:solidFill>
                <a:latin typeface="Arial" panose="020B0604020202020204" pitchFamily="34" charset="0"/>
              </a:rPr>
              <a:t>chrurgie</a:t>
            </a:r>
            <a:endParaRPr lang="nl-NL" altLang="nl-NL" sz="2400" u="none">
              <a:solidFill>
                <a:schemeClr val="bg1"/>
              </a:solidFill>
            </a:endParaRPr>
          </a:p>
        </p:txBody>
      </p:sp>
      <p:sp>
        <p:nvSpPr>
          <p:cNvPr id="64520" name="Rectangle 16">
            <a:extLst>
              <a:ext uri="{FF2B5EF4-FFF2-40B4-BE49-F238E27FC236}">
                <a16:creationId xmlns:a16="http://schemas.microsoft.com/office/drawing/2014/main" id="{7CC2E32F-6CFD-4215-B4F9-4B0863434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63" y="4102100"/>
            <a:ext cx="25923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nl-NL" sz="2400" b="1" u="none">
                <a:solidFill>
                  <a:schemeClr val="bg1"/>
                </a:solidFill>
                <a:latin typeface="Arial" panose="020B0604020202020204" pitchFamily="34" charset="0"/>
              </a:rPr>
              <a:t>conservatief</a:t>
            </a:r>
            <a:endParaRPr lang="nl-NL" altLang="nl-NL" sz="2400" u="none">
              <a:solidFill>
                <a:schemeClr val="bg1"/>
              </a:solidFill>
            </a:endParaRPr>
          </a:p>
        </p:txBody>
      </p:sp>
      <p:sp>
        <p:nvSpPr>
          <p:cNvPr id="64521" name="Rectangle 16">
            <a:extLst>
              <a:ext uri="{FF2B5EF4-FFF2-40B4-BE49-F238E27FC236}">
                <a16:creationId xmlns:a16="http://schemas.microsoft.com/office/drawing/2014/main" id="{B31EE8C6-B65D-4978-84F5-4EDC99621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1052513"/>
            <a:ext cx="25923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nl-NL" sz="2400" b="1" u="none">
                <a:solidFill>
                  <a:schemeClr val="bg1"/>
                </a:solidFill>
                <a:latin typeface="Arial" panose="020B0604020202020204" pitchFamily="34" charset="0"/>
              </a:rPr>
              <a:t>appendicitis</a:t>
            </a:r>
            <a:endParaRPr lang="nl-NL" altLang="nl-NL" sz="2400" u="none">
              <a:solidFill>
                <a:schemeClr val="bg1"/>
              </a:solidFill>
            </a:endParaRPr>
          </a:p>
        </p:txBody>
      </p:sp>
      <p:sp>
        <p:nvSpPr>
          <p:cNvPr id="64522" name="Rectangle 16">
            <a:extLst>
              <a:ext uri="{FF2B5EF4-FFF2-40B4-BE49-F238E27FC236}">
                <a16:creationId xmlns:a16="http://schemas.microsoft.com/office/drawing/2014/main" id="{AB2C5DB5-3ED2-46EB-A0DC-D73C6C631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0" y="109538"/>
            <a:ext cx="49466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b="1" u="none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nl-NL" sz="2400" b="1" u="none">
                <a:solidFill>
                  <a:schemeClr val="bg1"/>
                </a:solidFill>
                <a:latin typeface="Arial" panose="020B0604020202020204" pitchFamily="34" charset="0"/>
              </a:rPr>
              <a:t>”appendiculair infiltraat”</a:t>
            </a:r>
            <a:endParaRPr lang="nl-NL" altLang="nl-NL" sz="2400" u="non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821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C10353A-789C-4314-B805-14B1BEA46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524" y="17463"/>
            <a:ext cx="8828087" cy="1127125"/>
          </a:xfrm>
        </p:spPr>
        <p:txBody>
          <a:bodyPr/>
          <a:lstStyle/>
          <a:p>
            <a:pPr algn="l"/>
            <a:r>
              <a:rPr lang="nl-NL" altLang="nl-NL" sz="3600" b="1" dirty="0">
                <a:solidFill>
                  <a:srgbClr val="FFFF00"/>
                </a:solidFill>
                <a:latin typeface="Arial" panose="020B0604020202020204" pitchFamily="34" charset="0"/>
              </a:rPr>
              <a:t>Grijze zone: opereren of conservatief ?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16E413D-02B2-4009-B4F3-25D1ED046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923" y="3161580"/>
            <a:ext cx="7042150" cy="1304925"/>
          </a:xfrm>
        </p:spPr>
        <p:txBody>
          <a:bodyPr/>
          <a:lstStyle/>
          <a:p>
            <a:pPr>
              <a:buClr>
                <a:srgbClr val="CC0000"/>
              </a:buClr>
            </a:pPr>
            <a:r>
              <a:rPr lang="nl-NL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Duur symptomen (&gt; 3 dagen.. ?) </a:t>
            </a:r>
          </a:p>
          <a:p>
            <a:pPr>
              <a:buClr>
                <a:srgbClr val="CC0000"/>
              </a:buClr>
            </a:pPr>
            <a:r>
              <a:rPr lang="nl-NL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Afwezige of milde peritonitis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0C42798-6019-43E2-A56E-087480CC6258}"/>
              </a:ext>
            </a:extLst>
          </p:cNvPr>
          <p:cNvGrpSpPr>
            <a:grpSpLocks/>
          </p:cNvGrpSpPr>
          <p:nvPr/>
        </p:nvGrpSpPr>
        <p:grpSpPr bwMode="auto">
          <a:xfrm>
            <a:off x="179512" y="3814043"/>
            <a:ext cx="8785100" cy="2850281"/>
            <a:chOff x="179456" y="3814314"/>
            <a:chExt cx="8785031" cy="2850587"/>
          </a:xfrm>
        </p:grpSpPr>
        <p:pic>
          <p:nvPicPr>
            <p:cNvPr id="65544" name="Picture 2" descr="C:\Users\Puylaert\Desktop\gulden150166m2(4471543)appinfiltr.jpg">
              <a:extLst>
                <a:ext uri="{FF2B5EF4-FFF2-40B4-BE49-F238E27FC236}">
                  <a16:creationId xmlns:a16="http://schemas.microsoft.com/office/drawing/2014/main" id="{10BB2DB7-7B6C-40C1-A715-CAD1E8139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12" y="3814314"/>
              <a:ext cx="3384475" cy="285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51A8FE35-D5CC-4A3D-8770-5FFD9AAD4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456" y="4437450"/>
              <a:ext cx="5241884" cy="1008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Clr>
                  <a:srgbClr val="CC0000"/>
                </a:buClr>
                <a:defRPr/>
              </a:pPr>
              <a:r>
                <a:rPr lang="nl-NL" altLang="nl-NL" sz="2800" b="1" u="none" kern="0" dirty="0">
                  <a:solidFill>
                    <a:schemeClr val="bg1"/>
                  </a:solidFill>
                  <a:latin typeface="Arial" charset="0"/>
                </a:rPr>
                <a:t>(Op echo/CT: appendicitis met veel ontsteking….) </a:t>
              </a: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7C57C1C0-B6A0-4D16-AEAD-02412BC16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33072"/>
            <a:ext cx="4464496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0000"/>
              </a:buClr>
              <a:defRPr/>
            </a:pPr>
            <a:r>
              <a:rPr lang="nl-NL" altLang="nl-NL" sz="2800" b="1" u="none" kern="0" dirty="0">
                <a:solidFill>
                  <a:schemeClr val="bg1"/>
                </a:solidFill>
                <a:latin typeface="Arial" charset="0"/>
              </a:rPr>
              <a:t>Ervaring en karakter van de chirurg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1871C3F-EA30-4BCE-B448-75F76AFB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613" y="493713"/>
            <a:ext cx="6148387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endParaRPr lang="nl-NL" altLang="nl-NL" sz="4000" b="1" u="none" kern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F611B38-B8FB-46D3-9595-CA4934D1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23" y="2518553"/>
            <a:ext cx="7970838" cy="5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0000"/>
              </a:buClr>
              <a:defRPr/>
            </a:pPr>
            <a:r>
              <a:rPr lang="nl-NL" altLang="nl-NL" sz="2800" b="1" u="none" kern="0" dirty="0">
                <a:solidFill>
                  <a:schemeClr val="bg1"/>
                </a:solidFill>
                <a:latin typeface="Arial" charset="0"/>
              </a:rPr>
              <a:t>Duidelijk palpabele weerstand </a:t>
            </a:r>
          </a:p>
        </p:txBody>
      </p:sp>
      <p:grpSp>
        <p:nvGrpSpPr>
          <p:cNvPr id="2" name="Groep 1"/>
          <p:cNvGrpSpPr/>
          <p:nvPr/>
        </p:nvGrpSpPr>
        <p:grpSpPr>
          <a:xfrm>
            <a:off x="159923" y="948439"/>
            <a:ext cx="8804690" cy="2676319"/>
            <a:chOff x="159923" y="948439"/>
            <a:chExt cx="8804690" cy="2676319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3F611B38-B8FB-46D3-9595-CA4934D11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23" y="948439"/>
              <a:ext cx="6212277" cy="1400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Clr>
                  <a:srgbClr val="CC0000"/>
                </a:buClr>
                <a:defRPr/>
              </a:pPr>
              <a:r>
                <a:rPr lang="nl-NL" altLang="nl-NL" sz="2800" b="1" u="none" kern="0" dirty="0">
                  <a:solidFill>
                    <a:schemeClr val="bg1"/>
                  </a:solidFill>
                  <a:latin typeface="Arial" charset="0"/>
                </a:rPr>
                <a:t>Een puscollectie &gt; 3 cm bij een stabiele patiënt: contra-indicatie voor chirurgie</a:t>
              </a:r>
            </a:p>
          </p:txBody>
        </p:sp>
        <p:pic>
          <p:nvPicPr>
            <p:cNvPr id="2050" name="Picture 2" descr="C:\Users\Puylaert\Dropbox\BOEK!!!\AppMass\visser260746v1(1565042) app abces feco ileocecXde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136" y="948439"/>
              <a:ext cx="2439477" cy="2676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79491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11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>
            <a:extLst>
              <a:ext uri="{FF2B5EF4-FFF2-40B4-BE49-F238E27FC236}">
                <a16:creationId xmlns:a16="http://schemas.microsoft.com/office/drawing/2014/main" id="{85962EB1-A0B2-4CF0-91A0-DD20EB976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7379" y="125413"/>
            <a:ext cx="9069387" cy="587375"/>
          </a:xfrm>
        </p:spPr>
        <p:txBody>
          <a:bodyPr/>
          <a:lstStyle/>
          <a:p>
            <a:pPr marL="0" indent="0">
              <a:buClr>
                <a:srgbClr val="CC0000"/>
              </a:buClr>
              <a:buFontTx/>
              <a:buNone/>
            </a:pPr>
            <a:r>
              <a:rPr lang="nl-NL" altLang="nl-NL" b="1" dirty="0">
                <a:solidFill>
                  <a:srgbClr val="FFFF00"/>
                </a:solidFill>
                <a:latin typeface="Arial" panose="020B0604020202020204" pitchFamily="34" charset="0"/>
              </a:rPr>
              <a:t>CT verslag acute buik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C301932-93E3-41D9-8F46-AAD7A5320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452688"/>
            <a:ext cx="8135938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0000"/>
              </a:buClr>
              <a:defRPr/>
            </a:pPr>
            <a:r>
              <a:rPr lang="nl-NL" altLang="nl-NL" b="1" u="none" kern="0" dirty="0">
                <a:solidFill>
                  <a:schemeClr val="bg1"/>
                </a:solidFill>
                <a:latin typeface="Arial" charset="0"/>
              </a:rPr>
              <a:t>Beschrijf de situatie in de buik i.p.v.  er een “diagnose op te plakken”.  </a:t>
            </a:r>
          </a:p>
          <a:p>
            <a:pPr>
              <a:buClr>
                <a:srgbClr val="CC0000"/>
              </a:buClr>
              <a:defRPr/>
            </a:pPr>
            <a:r>
              <a:rPr lang="nl-NL" altLang="nl-NL" b="1" u="none" kern="0" dirty="0">
                <a:solidFill>
                  <a:schemeClr val="bg1"/>
                </a:solidFill>
                <a:latin typeface="Arial" charset="0"/>
              </a:rPr>
              <a:t>Wees als radioloog niet bang om het beleid te beïnvloeden …</a:t>
            </a:r>
          </a:p>
          <a:p>
            <a:pPr marL="0" indent="0">
              <a:buClr>
                <a:srgbClr val="CC0000"/>
              </a:buClr>
              <a:buFontTx/>
              <a:buNone/>
              <a:defRPr/>
            </a:pPr>
            <a:endParaRPr lang="nl-NL" altLang="nl-NL" sz="2800" b="1" u="none" kern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7CD3F56-29AF-4C2D-BECB-69C661CD5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5121275"/>
            <a:ext cx="46069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CC0000"/>
              </a:buClr>
              <a:buFontTx/>
              <a:buNone/>
              <a:defRPr/>
            </a:pPr>
            <a:r>
              <a:rPr lang="nl-NL" altLang="nl-NL" b="1" u="none" kern="0" dirty="0">
                <a:solidFill>
                  <a:schemeClr val="bg1"/>
                </a:solidFill>
                <a:latin typeface="Arial" charset="0"/>
              </a:rPr>
              <a:t>… doe dat subtiel…</a:t>
            </a:r>
          </a:p>
        </p:txBody>
      </p:sp>
      <p:pic>
        <p:nvPicPr>
          <p:cNvPr id="58374" name="Afbeelding 13">
            <a:extLst>
              <a:ext uri="{FF2B5EF4-FFF2-40B4-BE49-F238E27FC236}">
                <a16:creationId xmlns:a16="http://schemas.microsoft.com/office/drawing/2014/main" id="{98D06EE5-1737-4062-8CB6-4633F6B1C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51300"/>
            <a:ext cx="3567113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E268EA04-755A-413F-BFF0-82845D9B78E5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1246188"/>
            <a:ext cx="7781925" cy="1257300"/>
            <a:chOff x="317919" y="1246456"/>
            <a:chExt cx="7782473" cy="1256614"/>
          </a:xfrm>
        </p:grpSpPr>
        <p:pic>
          <p:nvPicPr>
            <p:cNvPr id="67592" name="Picture 6" descr="C:\Users\Puylaert\Desktop\gijs en puy pc.JPG">
              <a:extLst>
                <a:ext uri="{FF2B5EF4-FFF2-40B4-BE49-F238E27FC236}">
                  <a16:creationId xmlns:a16="http://schemas.microsoft.com/office/drawing/2014/main" id="{4E7059F1-F540-4402-9A16-32BCF8784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166" y="1246456"/>
              <a:ext cx="2578226" cy="125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8A224F7D-D5C3-46BE-A747-FF1E49481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19" y="1346413"/>
              <a:ext cx="5189903" cy="1085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Clr>
                  <a:srgbClr val="CC0000"/>
                </a:buClr>
                <a:defRPr/>
              </a:pPr>
              <a:r>
                <a:rPr lang="nl-NL" altLang="nl-NL" b="1" u="none" kern="0" dirty="0">
                  <a:solidFill>
                    <a:schemeClr val="bg1"/>
                  </a:solidFill>
                  <a:latin typeface="Arial" charset="0"/>
                </a:rPr>
                <a:t>Kijk naar de CT samen met de chirurg </a:t>
              </a: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4C2E4A42-134F-4675-A670-3C0C039DA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666750"/>
            <a:ext cx="8135938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0000"/>
              </a:buClr>
              <a:defRPr/>
            </a:pPr>
            <a:r>
              <a:rPr lang="nl-NL" altLang="nl-NL" b="1" u="none" kern="0" dirty="0">
                <a:solidFill>
                  <a:schemeClr val="bg1"/>
                </a:solidFill>
                <a:latin typeface="Arial" charset="0"/>
              </a:rPr>
              <a:t>Spreek de taal van de chirurg</a:t>
            </a:r>
          </a:p>
        </p:txBody>
      </p:sp>
    </p:spTree>
    <p:extLst>
      <p:ext uri="{BB962C8B-B14F-4D97-AF65-F5344CB8AC3E}">
        <p14:creationId xmlns:p14="http://schemas.microsoft.com/office/powerpoint/2010/main" val="38037343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EB328CD8-6018-4E1B-BF92-B6D6479CFD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-215900"/>
            <a:ext cx="8388350" cy="1222375"/>
          </a:xfrm>
        </p:spPr>
        <p:txBody>
          <a:bodyPr/>
          <a:lstStyle/>
          <a:p>
            <a:pPr algn="l"/>
            <a:r>
              <a:rPr lang="nl-NL" altLang="nl-NL" sz="4800" b="1">
                <a:solidFill>
                  <a:srgbClr val="FFFF00"/>
                </a:solidFill>
                <a:latin typeface="Arial" panose="020B0604020202020204" pitchFamily="34" charset="0"/>
              </a:rPr>
              <a:t>Appendiculair abces</a:t>
            </a:r>
          </a:p>
        </p:txBody>
      </p:sp>
      <p:grpSp>
        <p:nvGrpSpPr>
          <p:cNvPr id="60419" name="Groep 1">
            <a:extLst>
              <a:ext uri="{FF2B5EF4-FFF2-40B4-BE49-F238E27FC236}">
                <a16:creationId xmlns:a16="http://schemas.microsoft.com/office/drawing/2014/main" id="{21E33E8B-EEA7-4DEC-B027-4D749ECF7EFE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068638"/>
            <a:ext cx="7862887" cy="3475037"/>
            <a:chOff x="223838" y="2420938"/>
            <a:chExt cx="7862887" cy="3475037"/>
          </a:xfrm>
        </p:grpSpPr>
        <p:pic>
          <p:nvPicPr>
            <p:cNvPr id="68614" name="Picture 8" descr="helm110422m6(2051691)app abces DET">
              <a:extLst>
                <a:ext uri="{FF2B5EF4-FFF2-40B4-BE49-F238E27FC236}">
                  <a16:creationId xmlns:a16="http://schemas.microsoft.com/office/drawing/2014/main" id="{8309C322-D667-4048-8985-1A16DB6EF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8" y="2427288"/>
              <a:ext cx="3889375" cy="346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5" name="Picture 9" descr="helm110422m5(2051691)app abces CT DET">
              <a:extLst>
                <a:ext uri="{FF2B5EF4-FFF2-40B4-BE49-F238E27FC236}">
                  <a16:creationId xmlns:a16="http://schemas.microsoft.com/office/drawing/2014/main" id="{4660FAA6-F50F-431C-B101-7ED001E67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713" y="2420938"/>
              <a:ext cx="3529012" cy="342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3">
            <a:extLst>
              <a:ext uri="{FF2B5EF4-FFF2-40B4-BE49-F238E27FC236}">
                <a16:creationId xmlns:a16="http://schemas.microsoft.com/office/drawing/2014/main" id="{068D1598-8A73-4B9A-833A-A90721A0E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703263"/>
            <a:ext cx="87122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buClr>
                <a:srgbClr val="CC0000"/>
              </a:buClr>
              <a:defRPr/>
            </a:pPr>
            <a:r>
              <a:rPr lang="nl-NL" altLang="nl-NL" b="1" u="none" kern="0" dirty="0" err="1">
                <a:solidFill>
                  <a:schemeClr val="bg1"/>
                </a:solidFill>
                <a:latin typeface="Arial" charset="0"/>
              </a:rPr>
              <a:t>Def</a:t>
            </a:r>
            <a:r>
              <a:rPr lang="nl-NL" altLang="nl-NL" b="1" u="none" kern="0" dirty="0">
                <a:solidFill>
                  <a:schemeClr val="bg1"/>
                </a:solidFill>
                <a:latin typeface="Arial" charset="0"/>
              </a:rPr>
              <a:t>.: appendicitis met grote puscollectie    (&gt; 3cm), afgedekt door omentum, </a:t>
            </a:r>
            <a:r>
              <a:rPr lang="nl-NL" altLang="nl-NL" b="1" u="none" kern="0" dirty="0" err="1">
                <a:solidFill>
                  <a:schemeClr val="bg1"/>
                </a:solidFill>
                <a:latin typeface="Arial" charset="0"/>
              </a:rPr>
              <a:t>mesenterium</a:t>
            </a:r>
            <a:r>
              <a:rPr lang="nl-NL" altLang="nl-NL" b="1" u="none" kern="0" dirty="0">
                <a:solidFill>
                  <a:schemeClr val="bg1"/>
                </a:solidFill>
                <a:latin typeface="Arial" charset="0"/>
              </a:rPr>
              <a:t> en darm.             </a:t>
            </a:r>
            <a:endParaRPr lang="nl-NL" altLang="nl-NL" b="1" i="1" u="none" kern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ACC8015-B3F1-46D4-B593-4AD56EFB0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2205038"/>
            <a:ext cx="818832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CC0000"/>
              </a:buClr>
              <a:buFontTx/>
              <a:buNone/>
              <a:defRPr/>
            </a:pPr>
            <a:r>
              <a:rPr lang="nl-NL" altLang="nl-NL" b="1" i="1" u="none" kern="0" dirty="0">
                <a:solidFill>
                  <a:schemeClr val="bg1"/>
                </a:solidFill>
                <a:latin typeface="Arial" charset="0"/>
              </a:rPr>
              <a:t>in een stabiele patiënt zonder peritonitis</a:t>
            </a:r>
          </a:p>
        </p:txBody>
      </p:sp>
    </p:spTree>
    <p:extLst>
      <p:ext uri="{BB962C8B-B14F-4D97-AF65-F5344CB8AC3E}">
        <p14:creationId xmlns:p14="http://schemas.microsoft.com/office/powerpoint/2010/main" val="1794981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>
            <a:extLst>
              <a:ext uri="{FF2B5EF4-FFF2-40B4-BE49-F238E27FC236}">
                <a16:creationId xmlns:a16="http://schemas.microsoft.com/office/drawing/2014/main" id="{3173940A-C0A9-4F0B-A419-BF55480DB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0013"/>
            <a:ext cx="88741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4000" b="1" u="none">
                <a:solidFill>
                  <a:srgbClr val="FFFF00"/>
                </a:solidFill>
                <a:latin typeface="Arial" panose="020B0604020202020204" pitchFamily="34" charset="0"/>
              </a:rPr>
              <a:t>Therapie: percutane drainage</a:t>
            </a:r>
            <a:endParaRPr lang="en-US" altLang="nl-NL" sz="4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69635" name="Picture 6" descr="CTappabces2">
            <a:extLst>
              <a:ext uri="{FF2B5EF4-FFF2-40B4-BE49-F238E27FC236}">
                <a16:creationId xmlns:a16="http://schemas.microsoft.com/office/drawing/2014/main" id="{EF65E9BA-8E22-470E-B24F-AAA077BF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2350"/>
            <a:ext cx="331311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7" descr="appabcesUS">
            <a:extLst>
              <a:ext uri="{FF2B5EF4-FFF2-40B4-BE49-F238E27FC236}">
                <a16:creationId xmlns:a16="http://schemas.microsoft.com/office/drawing/2014/main" id="{AD8AFEDA-F57B-48F3-9C9A-D0C17D76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133600"/>
            <a:ext cx="30797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8" descr="abcesdrain5">
            <a:extLst>
              <a:ext uri="{FF2B5EF4-FFF2-40B4-BE49-F238E27FC236}">
                <a16:creationId xmlns:a16="http://schemas.microsoft.com/office/drawing/2014/main" id="{360990FE-97C6-49AC-A3DB-1C51CF86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4140200"/>
            <a:ext cx="35052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208239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>
            <a:extLst>
              <a:ext uri="{FF2B5EF4-FFF2-40B4-BE49-F238E27FC236}">
                <a16:creationId xmlns:a16="http://schemas.microsoft.com/office/drawing/2014/main" id="{3173940A-C0A9-4F0B-A419-BF55480DB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" y="2924944"/>
            <a:ext cx="88741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40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Dit</a:t>
            </a:r>
            <a:r>
              <a:rPr lang="en-US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is </a:t>
            </a:r>
            <a:r>
              <a:rPr lang="en-US" altLang="nl-NL" sz="40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geen</a:t>
            </a:r>
            <a:r>
              <a:rPr lang="en-US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“</a:t>
            </a:r>
            <a:r>
              <a:rPr lang="en-US" altLang="nl-NL" sz="4000" b="1" dirty="0" err="1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  <a:r>
              <a:rPr lang="en-US" altLang="nl-NL" sz="40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ppendiculair</a:t>
            </a:r>
            <a:r>
              <a:rPr lang="en-US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40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abces</a:t>
            </a:r>
            <a:r>
              <a:rPr lang="en-US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”..</a:t>
            </a:r>
            <a:endParaRPr lang="en-US" altLang="nl-NL" sz="4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15218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ABDDB9D8-8778-4534-8B7A-0DFBEA96A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5373216"/>
            <a:ext cx="41036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4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Chirurgie</a:t>
            </a:r>
            <a:r>
              <a:rPr lang="en-US" altLang="nl-NL" sz="4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!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			</a:t>
            </a:r>
          </a:p>
        </p:txBody>
      </p:sp>
      <p:sp>
        <p:nvSpPr>
          <p:cNvPr id="70659" name="Rectangle 6">
            <a:extLst>
              <a:ext uri="{FF2B5EF4-FFF2-40B4-BE49-F238E27FC236}">
                <a16:creationId xmlns:a16="http://schemas.microsoft.com/office/drawing/2014/main" id="{1DF5D5FF-8881-4100-B107-C41AD7769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2606073"/>
            <a:ext cx="4641850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rgbClr val="CC0000"/>
              </a:buClr>
            </a:pP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niet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goed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afgedekt</a:t>
            </a:r>
            <a:endParaRPr lang="en-US" altLang="nl-NL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>
              <a:buClr>
                <a:srgbClr val="CC0000"/>
              </a:buClr>
            </a:pP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peritonitis</a:t>
            </a:r>
          </a:p>
          <a:p>
            <a:pPr algn="l">
              <a:buClr>
                <a:srgbClr val="CC0000"/>
              </a:buClr>
            </a:pPr>
            <a:r>
              <a:rPr lang="en-US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paralytische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 ileus</a:t>
            </a:r>
            <a:endParaRPr lang="nl-NL" altLang="nl-NL" u="none" dirty="0"/>
          </a:p>
        </p:txBody>
      </p:sp>
      <p:sp>
        <p:nvSpPr>
          <p:cNvPr id="70660" name="Rectangle 8">
            <a:extLst>
              <a:ext uri="{FF2B5EF4-FFF2-40B4-BE49-F238E27FC236}">
                <a16:creationId xmlns:a16="http://schemas.microsoft.com/office/drawing/2014/main" id="{E5BABC77-C44A-4B97-82D2-C4325382C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61213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Zieke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man, CRP 400…</a:t>
            </a:r>
            <a:endParaRPr lang="en-US" altLang="nl-NL" sz="36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0661" name="Picture 5" descr="rugers030943m8(66014947)AppPerfAbcVrijLucht">
            <a:extLst>
              <a:ext uri="{FF2B5EF4-FFF2-40B4-BE49-F238E27FC236}">
                <a16:creationId xmlns:a16="http://schemas.microsoft.com/office/drawing/2014/main" id="{96893305-FA84-4C73-B579-B2C8F0C6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79488"/>
            <a:ext cx="4446588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667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DDC2764A-C0E3-42F6-B62E-A7997887A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65175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 Beginnen met echografie </a:t>
            </a:r>
          </a:p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 Indien niet conclusief, dan                                      	(afhankelijk van kliniek en lab) ...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85C8174-2927-41BA-8733-8B0E05EF8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-331788"/>
            <a:ext cx="8750300" cy="138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nl-NL" altLang="nl-NL" b="1" kern="0" dirty="0">
                <a:solidFill>
                  <a:srgbClr val="FFFF00"/>
                </a:solidFill>
                <a:latin typeface="Arial" pitchFamily="34" charset="0"/>
              </a:rPr>
              <a:t>Beleid acute buik in Nederland </a:t>
            </a:r>
            <a:endParaRPr lang="nl-NL" altLang="nl-NL" kern="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4F0DC78-74AE-4E55-91D8-779BA56AA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508500"/>
            <a:ext cx="79898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CC0000"/>
              </a:buClr>
              <a:defRPr/>
            </a:pP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* OPTIMA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study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: Lameris W et al. Imaging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strategies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for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detection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of urgent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conditions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in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patients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with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acute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abdominal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pain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: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diagnostic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accuracy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study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. BMJ 2009;338: b2431 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827D5B7-3B2A-415E-922A-6841CA7A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5176838"/>
            <a:ext cx="65103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CC0000"/>
              </a:buClr>
              <a:defRPr/>
            </a:pP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* *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Reuvers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et al. Acute appendicitis: liever tweede echo dan CT of MRI .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Nederl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Tijdschr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Geneesk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2016; 160:23-27.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81B63F2-B1D7-4C5A-AC36-D6163471B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3" y="2492375"/>
            <a:ext cx="9144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 òf CT met i.v. contrast *</a:t>
            </a:r>
          </a:p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 òf watchful waiting (echo en lab herhalen**) </a:t>
            </a:r>
          </a:p>
          <a:p>
            <a:pPr eaLnBrk="1" hangingPunct="1">
              <a:spcBef>
                <a:spcPct val="50000"/>
              </a:spcBef>
              <a:buClr>
                <a:srgbClr val="CC0000"/>
              </a:buClr>
            </a:pPr>
            <a:r>
              <a:rPr lang="nl-NL" altLang="nl-NL" sz="2800" b="1">
                <a:solidFill>
                  <a:schemeClr val="bg1"/>
                </a:solidFill>
                <a:latin typeface="Arial" panose="020B0604020202020204" pitchFamily="34" charset="0"/>
              </a:rPr>
              <a:t> (bij kinderen en zwangeren) : MRI ***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FE64CD6B-D318-4FA3-B421-102703A08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5932488"/>
            <a:ext cx="701833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0" hangingPunct="0">
              <a:spcBef>
                <a:spcPct val="50000"/>
              </a:spcBef>
              <a:buClr>
                <a:srgbClr val="CC0000"/>
              </a:buClr>
              <a:defRPr/>
            </a:pP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***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Leeuwenburgh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MM,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Wiarda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BM,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Wiezer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MJ, et al.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Radiology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2013; 268:135-43. </a:t>
            </a:r>
          </a:p>
          <a:p>
            <a:pPr algn="l" eaLnBrk="0" hangingPunct="0">
              <a:spcBef>
                <a:spcPct val="50000"/>
              </a:spcBef>
              <a:buClr>
                <a:srgbClr val="CC0000"/>
              </a:buClr>
              <a:defRPr/>
            </a:pP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***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Cobben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LPJ et al.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Eur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</a:t>
            </a:r>
            <a:r>
              <a:rPr lang="nl-NL" altLang="nl-NL" sz="1400" b="1" u="none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Radiol</a:t>
            </a:r>
            <a:r>
              <a:rPr lang="nl-NL" altLang="nl-NL" sz="1400" b="1" u="none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 2009; 19: 1175-83. </a:t>
            </a:r>
          </a:p>
        </p:txBody>
      </p:sp>
      <p:pic>
        <p:nvPicPr>
          <p:cNvPr id="38920" name="Picture 8" descr="C:\Users\Puylaert\Desktop\delfts-blauw-tegel-waterlandschap-molen-rand-rond-2811-600x600.jpg">
            <a:extLst>
              <a:ext uri="{FF2B5EF4-FFF2-40B4-BE49-F238E27FC236}">
                <a16:creationId xmlns:a16="http://schemas.microsoft.com/office/drawing/2014/main" id="{99D8835E-385E-4278-9813-ABE23A0D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742950"/>
            <a:ext cx="2224088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>
            <a:extLst>
              <a:ext uri="{FF2B5EF4-FFF2-40B4-BE49-F238E27FC236}">
                <a16:creationId xmlns:a16="http://schemas.microsoft.com/office/drawing/2014/main" id="{0AF3048D-2027-4A1D-AABE-5F367B3AD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87" y="127590"/>
            <a:ext cx="7344816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Klein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abces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vlakbij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appendix….</a:t>
            </a:r>
            <a:endParaRPr lang="en-US" altLang="nl-NL" sz="36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2711" name="Rectangle 3">
            <a:extLst>
              <a:ext uri="{FF2B5EF4-FFF2-40B4-BE49-F238E27FC236}">
                <a16:creationId xmlns:a16="http://schemas.microsoft.com/office/drawing/2014/main" id="{D60A78A4-7513-459C-A769-8563B3E78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0" y="5548313"/>
            <a:ext cx="3322638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4800" b="1" u="none">
                <a:solidFill>
                  <a:schemeClr val="bg1"/>
                </a:solidFill>
                <a:latin typeface="Arial" panose="020B0604020202020204" pitchFamily="34" charset="0"/>
              </a:rPr>
              <a:t>Chirurgie !</a:t>
            </a:r>
            <a:r>
              <a:rPr lang="en-US" altLang="nl-NL" b="1" u="none">
                <a:solidFill>
                  <a:schemeClr val="bg1"/>
                </a:solidFill>
                <a:latin typeface="Arial" panose="020B0604020202020204" pitchFamily="34" charset="0"/>
              </a:rPr>
              <a:t>			</a:t>
            </a:r>
          </a:p>
        </p:txBody>
      </p:sp>
      <p:grpSp>
        <p:nvGrpSpPr>
          <p:cNvPr id="72708" name="Groep 1">
            <a:extLst>
              <a:ext uri="{FF2B5EF4-FFF2-40B4-BE49-F238E27FC236}">
                <a16:creationId xmlns:a16="http://schemas.microsoft.com/office/drawing/2014/main" id="{ED8D8564-0D43-4CD6-BE3F-E31827034DB3}"/>
              </a:ext>
            </a:extLst>
          </p:cNvPr>
          <p:cNvGrpSpPr>
            <a:grpSpLocks/>
          </p:cNvGrpSpPr>
          <p:nvPr/>
        </p:nvGrpSpPr>
        <p:grpSpPr bwMode="auto">
          <a:xfrm>
            <a:off x="143192" y="1114647"/>
            <a:ext cx="7557554" cy="3890117"/>
            <a:chOff x="179388" y="825500"/>
            <a:chExt cx="7557554" cy="3890117"/>
          </a:xfrm>
        </p:grpSpPr>
        <p:pic>
          <p:nvPicPr>
            <p:cNvPr id="72709" name="Afbeelding 3">
              <a:extLst>
                <a:ext uri="{FF2B5EF4-FFF2-40B4-BE49-F238E27FC236}">
                  <a16:creationId xmlns:a16="http://schemas.microsoft.com/office/drawing/2014/main" id="{65CEA7EA-197A-4D5C-8278-F4D0EDA06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825500"/>
              <a:ext cx="3648648" cy="389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0" name="Afbeelding 4">
              <a:extLst>
                <a:ext uri="{FF2B5EF4-FFF2-40B4-BE49-F238E27FC236}">
                  <a16:creationId xmlns:a16="http://schemas.microsoft.com/office/drawing/2014/main" id="{C44D427A-7495-428F-8E21-2C34B432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402" y="825500"/>
              <a:ext cx="3519540" cy="389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4774178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>
            <a:extLst>
              <a:ext uri="{FF2B5EF4-FFF2-40B4-BE49-F238E27FC236}">
                <a16:creationId xmlns:a16="http://schemas.microsoft.com/office/drawing/2014/main" id="{BAECCE9A-2175-4636-8FED-5C8C8E70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Kleine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kinderen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met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appendiculair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abces</a:t>
            </a:r>
            <a:endParaRPr lang="en-US" altLang="nl-NL" sz="36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105571B0-DD4C-4D4E-ADDD-AD249B57E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14" y="5517232"/>
            <a:ext cx="544896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Meisje 3 </a:t>
            </a:r>
            <a:r>
              <a:rPr lang="nl-NL" altLang="nl-NL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jr</a:t>
            </a: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,  al 3 weken pijn</a:t>
            </a:r>
          </a:p>
        </p:txBody>
      </p:sp>
      <p:sp>
        <p:nvSpPr>
          <p:cNvPr id="71687" name="Rectangle 3">
            <a:extLst>
              <a:ext uri="{FF2B5EF4-FFF2-40B4-BE49-F238E27FC236}">
                <a16:creationId xmlns:a16="http://schemas.microsoft.com/office/drawing/2014/main" id="{7408A860-4402-4607-9765-FC636F419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74" y="5949280"/>
            <a:ext cx="3322411" cy="71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sz="48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Chirurgie</a:t>
            </a:r>
            <a:r>
              <a:rPr lang="en-US" altLang="nl-NL" sz="48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!</a:t>
            </a:r>
            <a:r>
              <a:rPr lang="en-US" altLang="nl-NL" b="1" u="none" dirty="0">
                <a:solidFill>
                  <a:schemeClr val="bg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2050" name="Picture 2" descr="C:\Users\Puylaert\Dropbox\BOEK!!!\AppMass\christof 30965394 v2 app abces 3 wkn (kind 3 jr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2" y="969619"/>
            <a:ext cx="5629552" cy="45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35566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tekSPontabcesdrain">
            <a:extLst>
              <a:ext uri="{FF2B5EF4-FFF2-40B4-BE49-F238E27FC236}">
                <a16:creationId xmlns:a16="http://schemas.microsoft.com/office/drawing/2014/main" id="{354E86C5-6DE9-4376-9862-2D74440A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62163"/>
            <a:ext cx="659606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10">
            <a:extLst>
              <a:ext uri="{FF2B5EF4-FFF2-40B4-BE49-F238E27FC236}">
                <a16:creationId xmlns:a16="http://schemas.microsoft.com/office/drawing/2014/main" id="{C2341F99-F65E-4551-98BE-166574A0E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151877"/>
            <a:ext cx="858678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rgbClr val="CC0000"/>
              </a:buClr>
              <a:buFontTx/>
              <a:buNone/>
            </a:pPr>
            <a:r>
              <a:rPr lang="nl-NL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In stabiele </a:t>
            </a:r>
            <a:r>
              <a:rPr lang="nl-NL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patienten</a:t>
            </a:r>
            <a:r>
              <a:rPr lang="nl-NL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met een  a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ppendiculair</a:t>
            </a:r>
            <a:r>
              <a:rPr lang="en-US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36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abces</a:t>
            </a:r>
            <a:r>
              <a:rPr lang="nl-NL" altLang="nl-NL" sz="36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, weinig pijn en duidelijk verbeterende symptomen:</a:t>
            </a:r>
          </a:p>
        </p:txBody>
      </p:sp>
      <p:sp>
        <p:nvSpPr>
          <p:cNvPr id="62468" name="Rectangle 10">
            <a:extLst>
              <a:ext uri="{FF2B5EF4-FFF2-40B4-BE49-F238E27FC236}">
                <a16:creationId xmlns:a16="http://schemas.microsoft.com/office/drawing/2014/main" id="{E8E8BC6C-D0DB-4E06-92C1-C9D4CE7ED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24538"/>
            <a:ext cx="82804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nl-NL" altLang="nl-NL" sz="40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…spontane evacuatie…</a:t>
            </a:r>
          </a:p>
        </p:txBody>
      </p:sp>
    </p:spTree>
    <p:extLst>
      <p:ext uri="{BB962C8B-B14F-4D97-AF65-F5344CB8AC3E}">
        <p14:creationId xmlns:p14="http://schemas.microsoft.com/office/powerpoint/2010/main" val="2700535905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Eigenaar\Dropbox\BOEK!!!\AppMass\oosterkamp 2027447 app abces v2 .jpg">
            <a:extLst>
              <a:ext uri="{FF2B5EF4-FFF2-40B4-BE49-F238E27FC236}">
                <a16:creationId xmlns:a16="http://schemas.microsoft.com/office/drawing/2014/main" id="{66F12709-588B-473C-9ED2-705EDCE7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844675"/>
            <a:ext cx="37846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C:\Users\Eigenaar\Dropbox\BOEK!!!\AppMass\oosterkamp 2027447 app abces v1 .jpg">
            <a:extLst>
              <a:ext uri="{FF2B5EF4-FFF2-40B4-BE49-F238E27FC236}">
                <a16:creationId xmlns:a16="http://schemas.microsoft.com/office/drawing/2014/main" id="{B161F40B-2F40-4AD1-B93E-C3881849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1844675"/>
            <a:ext cx="3694112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3">
            <a:extLst>
              <a:ext uri="{FF2B5EF4-FFF2-40B4-BE49-F238E27FC236}">
                <a16:creationId xmlns:a16="http://schemas.microsoft.com/office/drawing/2014/main" id="{03BB3391-FFC6-437C-A0F6-ADDB35B8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924550"/>
            <a:ext cx="874871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en-US" altLang="nl-NL" b="1" u="none">
                <a:solidFill>
                  <a:schemeClr val="bg1"/>
                </a:solidFill>
                <a:latin typeface="Arial" panose="020B0604020202020204" pitchFamily="34" charset="0"/>
              </a:rPr>
              <a:t>Volledig genezen zonder  ingrijpen </a:t>
            </a:r>
          </a:p>
        </p:txBody>
      </p:sp>
      <p:sp>
        <p:nvSpPr>
          <p:cNvPr id="74757" name="Rectangle 10">
            <a:extLst>
              <a:ext uri="{FF2B5EF4-FFF2-40B4-BE49-F238E27FC236}">
                <a16:creationId xmlns:a16="http://schemas.microsoft.com/office/drawing/2014/main" id="{3CB43998-2738-42A2-8346-D3D89BC03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46" y="234951"/>
            <a:ext cx="8893175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rgbClr val="CC0000"/>
              </a:buClr>
              <a:buFontTx/>
              <a:buNone/>
            </a:pP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Vrouw, 75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jaar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met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zes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dagen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pijn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ROB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en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verbeterende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nl-NL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symptomen</a:t>
            </a:r>
            <a:r>
              <a:rPr lang="en-US" altLang="nl-NL" b="1" u="none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  <a:endParaRPr lang="en-US" altLang="nl-NL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210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688123F0-B4C8-42DE-B1F6-B021560EC3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2997200"/>
            <a:ext cx="7848600" cy="936625"/>
          </a:xfrm>
        </p:spPr>
        <p:txBody>
          <a:bodyPr/>
          <a:lstStyle/>
          <a:p>
            <a:pPr algn="l"/>
            <a:r>
              <a:rPr lang="en-US" altLang="nl-NL" b="1">
                <a:solidFill>
                  <a:srgbClr val="FFFF00"/>
                </a:solidFill>
                <a:latin typeface="Arial" panose="020B0604020202020204" pitchFamily="34" charset="0"/>
              </a:rPr>
              <a:t>..de alternatieve diagnose..</a:t>
            </a:r>
            <a:endParaRPr lang="nl-NL" altLang="nl-NL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45161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1D5F26-DC66-4D1C-B024-C152DEFA1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3838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0000"/>
              </a:buClr>
              <a:defRPr/>
            </a:pPr>
            <a:r>
              <a:rPr lang="nl-NL" altLang="nl-NL" sz="2800" b="1" u="none" kern="0" dirty="0">
                <a:solidFill>
                  <a:srgbClr val="FFFF00"/>
                </a:solidFill>
                <a:latin typeface="Arial" charset="0"/>
              </a:rPr>
              <a:t>Vrouw, 32 jaar, ziek,  veel pijn ROB, CRP 245</a:t>
            </a:r>
            <a:endParaRPr lang="nl-NL" altLang="nl-NL" sz="2800" u="none" kern="0" dirty="0">
              <a:solidFill>
                <a:srgbClr val="FFFF00"/>
              </a:solidFill>
            </a:endParaRPr>
          </a:p>
        </p:txBody>
      </p:sp>
      <p:pic>
        <p:nvPicPr>
          <p:cNvPr id="77827" name="Picture 3" descr="C:\Users\Eigenaar\Desktop\BOEK!!!\Appgb\lawinska091079v7(2844756)PID appGB CT inconcl.jpg">
            <a:extLst>
              <a:ext uri="{FF2B5EF4-FFF2-40B4-BE49-F238E27FC236}">
                <a16:creationId xmlns:a16="http://schemas.microsoft.com/office/drawing/2014/main" id="{A191D982-86BB-4163-8CAD-4FD7CFD8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892175"/>
            <a:ext cx="29130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 descr="C:\Users\Eigenaar\Desktop\BOEK!!!\Appgb\lawinska091079v8(2844756)PID appGB CT inconcl.jpg">
            <a:extLst>
              <a:ext uri="{FF2B5EF4-FFF2-40B4-BE49-F238E27FC236}">
                <a16:creationId xmlns:a16="http://schemas.microsoft.com/office/drawing/2014/main" id="{CBCE5682-3E6B-4676-B346-330E189A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92175"/>
            <a:ext cx="34385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F252E13-58BD-497F-A1F6-D8B1EADFD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467100"/>
            <a:ext cx="4751388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CC0000"/>
              </a:buClr>
              <a:buFontTx/>
              <a:buNone/>
            </a:pPr>
            <a:r>
              <a:rPr lang="nl-NL" altLang="nl-NL" sz="2800" b="1" u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CT: geen afwijkingen, appendix niet à vue</a:t>
            </a:r>
            <a:endParaRPr lang="nl-NL" altLang="nl-NL" sz="2800" u="none">
              <a:ea typeface="ＭＳ Ｐゴシック" panose="020B0600070205080204" pitchFamily="34" charset="-128"/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5F6246B-06FC-4B1B-A3C0-A347175985B4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4151313"/>
            <a:ext cx="8571466" cy="2533650"/>
            <a:chOff x="144463" y="4150827"/>
            <a:chExt cx="8571666" cy="2533687"/>
          </a:xfrm>
        </p:grpSpPr>
        <p:sp>
          <p:nvSpPr>
            <p:cNvPr id="77838" name="Rectangle 3">
              <a:extLst>
                <a:ext uri="{FF2B5EF4-FFF2-40B4-BE49-F238E27FC236}">
                  <a16:creationId xmlns:a16="http://schemas.microsoft.com/office/drawing/2014/main" id="{485D5124-9AE5-479A-8C66-7BD3026A0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801" y="5326305"/>
              <a:ext cx="4258328" cy="646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Clr>
                  <a:srgbClr val="CC0000"/>
                </a:buClr>
                <a:buFontTx/>
                <a:buNone/>
              </a:pPr>
              <a:r>
                <a:rPr lang="nl-NL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Normale appendix…</a:t>
              </a:r>
              <a:endParaRPr lang="nl-NL" altLang="nl-NL" sz="2800" u="none" dirty="0">
                <a:ea typeface="ＭＳ Ｐゴシック" panose="020B0600070205080204" pitchFamily="34" charset="-128"/>
              </a:endParaRPr>
            </a:p>
          </p:txBody>
        </p:sp>
        <p:pic>
          <p:nvPicPr>
            <p:cNvPr id="77839" name="Picture 4" descr="C:\Users\Eigenaar\Desktop\BOEK!!!\Appgb\lawinska091079v1(2844756)PID appGB CT inconcl.jpg">
              <a:extLst>
                <a:ext uri="{FF2B5EF4-FFF2-40B4-BE49-F238E27FC236}">
                  <a16:creationId xmlns:a16="http://schemas.microsoft.com/office/drawing/2014/main" id="{B3AFE1A2-C9AB-4F8D-BC24-CFD8F6848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4150827"/>
              <a:ext cx="2843361" cy="253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5" descr="C:\Users\Eigenaar\Desktop\BOEK!!!\Appgb\lawinska091079v2(2844756)PID appGB CT inconcl.jpg">
            <a:extLst>
              <a:ext uri="{FF2B5EF4-FFF2-40B4-BE49-F238E27FC236}">
                <a16:creationId xmlns:a16="http://schemas.microsoft.com/office/drawing/2014/main" id="{5B5DF4DC-48C3-48FD-98A7-26E4C816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151313"/>
            <a:ext cx="284321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:\Users\Eigenaar\Desktop\BOEK!!!\Appgb\lawinska091079v3(2844756)PID appGB CT inconcl.jpg">
            <a:extLst>
              <a:ext uri="{FF2B5EF4-FFF2-40B4-BE49-F238E27FC236}">
                <a16:creationId xmlns:a16="http://schemas.microsoft.com/office/drawing/2014/main" id="{18D3D405-3C62-495A-A705-C8BC18263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151313"/>
            <a:ext cx="28511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67F076A4-90F4-413F-844F-B57CF3A7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429" y="5884241"/>
            <a:ext cx="4382594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CC0000"/>
              </a:buClr>
              <a:buFontTx/>
              <a:buNone/>
            </a:pPr>
            <a:r>
              <a:rPr lang="nl-NL" altLang="nl-NL" b="1" u="none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Wrsch</a:t>
            </a:r>
            <a:r>
              <a:rPr lang="nl-NL" altLang="nl-NL" b="1" u="none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diagnose…</a:t>
            </a:r>
            <a:endParaRPr lang="nl-NL" altLang="nl-NL" u="none" dirty="0">
              <a:ea typeface="ＭＳ Ｐゴシック" panose="020B0600070205080204" pitchFamily="34" charset="-128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47298A9-1985-47EF-80CB-11730BB80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1961" y="5788125"/>
            <a:ext cx="1712054" cy="107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CC0000"/>
              </a:buClr>
              <a:buFontTx/>
              <a:buNone/>
            </a:pPr>
            <a:r>
              <a:rPr lang="nl-NL" altLang="nl-NL" sz="6000" b="1" u="none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PID</a:t>
            </a:r>
            <a:endParaRPr lang="nl-NL" altLang="nl-NL" sz="6000" u="none" dirty="0">
              <a:ea typeface="ＭＳ Ｐゴシック" panose="020B0600070205080204" pitchFamily="34" charset="-128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45079ED-D4EB-4ACD-B8EB-D65F8381D4F5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884238"/>
            <a:ext cx="5346700" cy="4527550"/>
            <a:chOff x="3300919" y="892175"/>
            <a:chExt cx="5346684" cy="4525965"/>
          </a:xfrm>
        </p:grpSpPr>
        <p:sp>
          <p:nvSpPr>
            <p:cNvPr id="77836" name="Rectangle 3">
              <a:extLst>
                <a:ext uri="{FF2B5EF4-FFF2-40B4-BE49-F238E27FC236}">
                  <a16:creationId xmlns:a16="http://schemas.microsoft.com/office/drawing/2014/main" id="{0DB9EE58-E894-44D5-B202-43CB81B63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2740" y="4416342"/>
              <a:ext cx="5054863" cy="1001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buClr>
                  <a:srgbClr val="CC0000"/>
                </a:buClr>
                <a:buFontTx/>
                <a:buNone/>
              </a:pPr>
              <a:r>
                <a:rPr lang="nl-NL" altLang="nl-NL" sz="2800" b="1" u="none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Echo: geen afwijkingen, normale uterus en ovaria…</a:t>
              </a:r>
              <a:endParaRPr lang="nl-NL" altLang="nl-NL" sz="2800" u="none" dirty="0">
                <a:ea typeface="ＭＳ Ｐゴシック" panose="020B0600070205080204" pitchFamily="34" charset="-128"/>
              </a:endParaRPr>
            </a:p>
          </p:txBody>
        </p:sp>
        <p:pic>
          <p:nvPicPr>
            <p:cNvPr id="77837" name="Picture 17" descr="C:\Users\Puylaert\Desktop\ghlara 6910530 ut ov GB.jpg">
              <a:extLst>
                <a:ext uri="{FF2B5EF4-FFF2-40B4-BE49-F238E27FC236}">
                  <a16:creationId xmlns:a16="http://schemas.microsoft.com/office/drawing/2014/main" id="{4F6559AC-3367-4666-A90C-D9467DEC8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919" y="892175"/>
              <a:ext cx="4382581" cy="350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5551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EC88B2E0-6F13-4DB8-BF41-89F6A2F627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575" y="87313"/>
            <a:ext cx="9036050" cy="1268412"/>
          </a:xfrm>
        </p:spPr>
        <p:txBody>
          <a:bodyPr/>
          <a:lstStyle/>
          <a:p>
            <a:pPr algn="l"/>
            <a:r>
              <a:rPr lang="en-US" altLang="nl-NL" sz="3600" b="1">
                <a:solidFill>
                  <a:srgbClr val="FFFF00"/>
                </a:solidFill>
                <a:latin typeface="Arial" panose="020B0604020202020204" pitchFamily="34" charset="0"/>
              </a:rPr>
              <a:t>Buikpijn, hoog CRP, geen afwijkingen op echo (en CT..)…</a:t>
            </a:r>
            <a:endParaRPr lang="nl-NL" altLang="nl-NL" sz="3600"/>
          </a:p>
        </p:txBody>
      </p:sp>
      <p:sp>
        <p:nvSpPr>
          <p:cNvPr id="596995" name="Rectangle 3">
            <a:extLst>
              <a:ext uri="{FF2B5EF4-FFF2-40B4-BE49-F238E27FC236}">
                <a16:creationId xmlns:a16="http://schemas.microsoft.com/office/drawing/2014/main" id="{3145875D-0D1C-43E9-9DB8-21BABC938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66888"/>
            <a:ext cx="8458200" cy="5105400"/>
          </a:xfrm>
        </p:spPr>
        <p:txBody>
          <a:bodyPr/>
          <a:lstStyle/>
          <a:p>
            <a:pPr>
              <a:buClr>
                <a:srgbClr val="CC0000"/>
              </a:buClr>
            </a:pPr>
            <a:r>
              <a:rPr lang="nl-NL" altLang="nl-NL" sz="40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nl-NL" altLang="nl-NL" b="1" dirty="0" err="1">
                <a:solidFill>
                  <a:schemeClr val="bg1"/>
                </a:solidFill>
                <a:latin typeface="Arial" panose="020B0604020202020204" pitchFamily="34" charset="0"/>
              </a:rPr>
              <a:t>.i.d.</a:t>
            </a:r>
            <a:endParaRPr lang="nl-NL" altLang="nl-NL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CC0000"/>
              </a:buClr>
            </a:pPr>
            <a:r>
              <a:rPr lang="en-US" altLang="nl-NL" sz="40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nl-NL" b="1" dirty="0" err="1">
                <a:solidFill>
                  <a:schemeClr val="bg1"/>
                </a:solidFill>
                <a:latin typeface="Arial" panose="020B0604020202020204" pitchFamily="34" charset="0"/>
              </a:rPr>
              <a:t>yelonefritis</a:t>
            </a:r>
            <a:r>
              <a:rPr lang="en-US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</a:p>
          <a:p>
            <a:pPr>
              <a:buClr>
                <a:srgbClr val="CC0000"/>
              </a:buClr>
            </a:pPr>
            <a:r>
              <a:rPr lang="nl-NL" altLang="nl-NL" sz="4000" b="1" u="sng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nl-NL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ancreatitis</a:t>
            </a:r>
          </a:p>
          <a:p>
            <a:pPr>
              <a:buClr>
                <a:srgbClr val="CC0000"/>
              </a:buClr>
            </a:pPr>
            <a:r>
              <a:rPr lang="nl-NL" altLang="nl-NL" sz="4000" b="1" u="sng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nl-NL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neumonie </a:t>
            </a:r>
          </a:p>
          <a:p>
            <a:pPr>
              <a:buClr>
                <a:srgbClr val="CC0000"/>
              </a:buClr>
            </a:pPr>
            <a:r>
              <a:rPr lang="nl-NL" altLang="nl-NL" sz="4000" b="1" u="sng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nl-NL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amiliaire Mediterrane Koorts</a:t>
            </a:r>
          </a:p>
          <a:p>
            <a:pPr>
              <a:buClr>
                <a:srgbClr val="CC0000"/>
              </a:buClr>
            </a:pPr>
            <a:r>
              <a:rPr lang="nl-NL" altLang="nl-NL" sz="4000" b="1" u="sng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nl-NL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itz-Hugh-Curtis (“PID in de RBB”)</a:t>
            </a:r>
          </a:p>
          <a:p>
            <a:pPr>
              <a:buClr>
                <a:srgbClr val="CC0000"/>
              </a:buClr>
            </a:pPr>
            <a:r>
              <a:rPr lang="nl-NL" altLang="nl-NL" b="1" u="sng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nl-NL" altLang="nl-NL" b="1" dirty="0">
                <a:solidFill>
                  <a:schemeClr val="bg1"/>
                </a:solidFill>
                <a:latin typeface="Arial" panose="020B0604020202020204" pitchFamily="34" charset="0"/>
              </a:rPr>
              <a:t>schemische darm</a:t>
            </a:r>
            <a:endParaRPr lang="nl-NL" altLang="nl-NL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6996" name="Rectangle 4">
            <a:extLst>
              <a:ext uri="{FF2B5EF4-FFF2-40B4-BE49-F238E27FC236}">
                <a16:creationId xmlns:a16="http://schemas.microsoft.com/office/drawing/2014/main" id="{08E1C779-868F-42B7-AC00-B025BD2E9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403350"/>
            <a:ext cx="5487988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C0000"/>
              </a:buClr>
              <a:buFontTx/>
              <a:buNone/>
            </a:pPr>
            <a:r>
              <a:rPr lang="nl-NL" altLang="nl-NL" sz="5400" b="1" u="none">
                <a:solidFill>
                  <a:schemeClr val="bg1"/>
                </a:solidFill>
                <a:latin typeface="Arial" panose="020B0604020202020204" pitchFamily="34" charset="0"/>
              </a:rPr>
              <a:t>(PPPP- FF-I…)</a:t>
            </a:r>
          </a:p>
        </p:txBody>
      </p:sp>
    </p:spTree>
    <p:extLst>
      <p:ext uri="{BB962C8B-B14F-4D97-AF65-F5344CB8AC3E}">
        <p14:creationId xmlns:p14="http://schemas.microsoft.com/office/powerpoint/2010/main" val="29018723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5" grpId="0" build="p"/>
      <p:bldP spid="59699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5D5E6EF4-6E78-4BAE-A7CD-D609AAA45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6513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latin typeface="Arial" charset="0"/>
              </a:rPr>
              <a:t>  Man, 79 </a:t>
            </a:r>
            <a:r>
              <a:rPr lang="en-US" sz="4800" b="1" dirty="0" err="1">
                <a:solidFill>
                  <a:srgbClr val="FFFF00"/>
                </a:solidFill>
                <a:latin typeface="Arial" charset="0"/>
              </a:rPr>
              <a:t>jaar</a:t>
            </a:r>
            <a:r>
              <a:rPr lang="en-US" sz="4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Arial" charset="0"/>
              </a:rPr>
              <a:t>licht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charset="0"/>
              </a:rPr>
              <a:t>dementerend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en-US" b="1" dirty="0">
                <a:solidFill>
                  <a:srgbClr val="CC0000"/>
                </a:solidFill>
                <a:latin typeface="Arial" charset="0"/>
              </a:rPr>
              <a:t> </a:t>
            </a:r>
            <a:endParaRPr lang="nl-NL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B7E4C4F-71F9-423D-B000-D21B63F9E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2800"/>
            <a:ext cx="9015413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nl-NL" b="1">
                <a:solidFill>
                  <a:schemeClr val="bg1"/>
                </a:solidFill>
                <a:latin typeface="Arial" panose="020B0604020202020204" pitchFamily="34" charset="0"/>
              </a:rPr>
              <a:t>Pijn ROB, CRP 70. Appendicitis? </a:t>
            </a:r>
            <a:endParaRPr lang="en-US" altLang="nl-NL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077" name="Picture 2" descr="C:\Users\Puylaert\Dropbox\BOEK!!!\SateprikkerEtc\lorenzo 25143642 m  US app reactief.png">
            <a:extLst>
              <a:ext uri="{FF2B5EF4-FFF2-40B4-BE49-F238E27FC236}">
                <a16:creationId xmlns:a16="http://schemas.microsoft.com/office/drawing/2014/main" id="{38F9BEF4-1332-4EAF-9F2D-59E4C18B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441450"/>
            <a:ext cx="40767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C:\Users\Puylaert\Dropbox\BOEK!!!\SateprikkerEtc\lorenzo 25143642 m  US ileum long.png">
            <a:extLst>
              <a:ext uri="{FF2B5EF4-FFF2-40B4-BE49-F238E27FC236}">
                <a16:creationId xmlns:a16="http://schemas.microsoft.com/office/drawing/2014/main" id="{EA0A72A0-8391-4DE6-B2D5-2B6FB2E0C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819400"/>
            <a:ext cx="4848225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89A97F5-4A67-4601-8084-2DE807EA7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5589588"/>
            <a:ext cx="3960812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FontTx/>
              <a:buNone/>
            </a:pPr>
            <a:r>
              <a:rPr lang="en-US" altLang="nl-NL" b="1">
                <a:solidFill>
                  <a:schemeClr val="bg1"/>
                </a:solidFill>
                <a:latin typeface="Arial" panose="020B0604020202020204" pitchFamily="34" charset="0"/>
              </a:rPr>
              <a:t>Afwijkend terminaal ileum</a:t>
            </a:r>
            <a:endParaRPr lang="en-US" altLang="nl-NL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DA1C5AB-7E1B-4324-8FC1-06250F48D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-14288"/>
            <a:ext cx="91440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latin typeface="Arial" charset="0"/>
              </a:rPr>
              <a:t>Man, 79 </a:t>
            </a:r>
            <a:r>
              <a:rPr lang="en-US" sz="4800" b="1" dirty="0" err="1">
                <a:solidFill>
                  <a:srgbClr val="FFFF00"/>
                </a:solidFill>
                <a:latin typeface="Arial" charset="0"/>
              </a:rPr>
              <a:t>jaar</a:t>
            </a:r>
            <a:r>
              <a:rPr lang="en-US" sz="5400" b="1" dirty="0">
                <a:solidFill>
                  <a:srgbClr val="CC0000"/>
                </a:solidFill>
                <a:latin typeface="Arial" charset="0"/>
              </a:rPr>
              <a:t> </a:t>
            </a:r>
            <a:endParaRPr lang="nl-NL" sz="5400" b="1" dirty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110595" name="Picture 2" descr="C:\Users\Puylaert\Dropbox\BOEK!!!\SateprikkerEtc\lorenzo 25143642 m  US ileum tr 1.png">
            <a:extLst>
              <a:ext uri="{FF2B5EF4-FFF2-40B4-BE49-F238E27FC236}">
                <a16:creationId xmlns:a16="http://schemas.microsoft.com/office/drawing/2014/main" id="{A907744F-C7FB-4AFD-A6BC-8E1940AF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22338"/>
            <a:ext cx="4548188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3" descr="C:\Users\Puylaert\Dropbox\BOEK!!!\SateprikkerEtc\lorenzo 25143642 m  US ileum lucht.png">
            <a:extLst>
              <a:ext uri="{FF2B5EF4-FFF2-40B4-BE49-F238E27FC236}">
                <a16:creationId xmlns:a16="http://schemas.microsoft.com/office/drawing/2014/main" id="{76FE1418-1754-4F75-ACD7-B4F23046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895600"/>
            <a:ext cx="484822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Puylaert\Dropbox\BOEK!!!\SateprikkerEtc\lorenzo 25143642 m  US ileum lucht pijl.png">
            <a:extLst>
              <a:ext uri="{FF2B5EF4-FFF2-40B4-BE49-F238E27FC236}">
                <a16:creationId xmlns:a16="http://schemas.microsoft.com/office/drawing/2014/main" id="{90B15EB6-821E-408A-9908-BD6EA2A1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895600"/>
            <a:ext cx="484822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Puylaert\Dropbox\BOEK!!!\SateprikkerEtc\lorenzo 25143642 m  US ileum tr 1pijlpunten.png">
            <a:extLst>
              <a:ext uri="{FF2B5EF4-FFF2-40B4-BE49-F238E27FC236}">
                <a16:creationId xmlns:a16="http://schemas.microsoft.com/office/drawing/2014/main" id="{666C1A2F-4400-4E48-AB79-46749CA8D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22338"/>
            <a:ext cx="4548188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6" descr="C:\Users\Puylaert\Dropbox\BOEK!!!\SateprikkerEtc\lorenzo 25143642 m  US ileum lucht pijl en pijlpunten.png">
            <a:extLst>
              <a:ext uri="{FF2B5EF4-FFF2-40B4-BE49-F238E27FC236}">
                <a16:creationId xmlns:a16="http://schemas.microsoft.com/office/drawing/2014/main" id="{271CE6AE-1AF7-420E-8E77-64783369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895600"/>
            <a:ext cx="484822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CCCC931F-7142-4149-BA4F-6B8BB3947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-254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latin typeface="Arial" charset="0"/>
              </a:rPr>
              <a:t>Man, 79 </a:t>
            </a:r>
            <a:r>
              <a:rPr lang="en-US" sz="4800" b="1" dirty="0" err="1">
                <a:solidFill>
                  <a:srgbClr val="FFFF00"/>
                </a:solidFill>
                <a:latin typeface="Arial" charset="0"/>
              </a:rPr>
              <a:t>jaar</a:t>
            </a:r>
            <a:r>
              <a:rPr lang="en-US" sz="5400" b="1" dirty="0">
                <a:solidFill>
                  <a:srgbClr val="CC0000"/>
                </a:solidFill>
                <a:latin typeface="Arial" charset="0"/>
              </a:rPr>
              <a:t> </a:t>
            </a:r>
            <a:endParaRPr lang="nl-NL" sz="5400" b="1" dirty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111619" name="Picture 2" descr="C:\Users\Puylaert\Dropbox\BOEK!!!\SateprikkerEtc\lorenzo 25143642 m  US ileum perf.png">
            <a:extLst>
              <a:ext uri="{FF2B5EF4-FFF2-40B4-BE49-F238E27FC236}">
                <a16:creationId xmlns:a16="http://schemas.microsoft.com/office/drawing/2014/main" id="{793F6F8E-1482-490E-8623-CC652C00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5188"/>
            <a:ext cx="43434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3" descr="C:\Users\Puylaert\Dropbox\BOEK!!!\SateprikkerEtc\lorenzo 25143642 m  US ileum tr 2.png">
            <a:extLst>
              <a:ext uri="{FF2B5EF4-FFF2-40B4-BE49-F238E27FC236}">
                <a16:creationId xmlns:a16="http://schemas.microsoft.com/office/drawing/2014/main" id="{BD56EE8C-E980-4E66-8866-F2CFBD65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87675"/>
            <a:ext cx="467201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798A349-C593-481F-AB47-A7769E2B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1589088"/>
            <a:ext cx="4267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FF0000"/>
              </a:buClr>
              <a:buFontTx/>
              <a:buNone/>
            </a:pPr>
            <a:r>
              <a:rPr lang="en-US" altLang="nl-NL" b="1" dirty="0" err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Scherp</a:t>
            </a:r>
            <a:r>
              <a:rPr lang="en-US" altLang="nl-NL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nl-NL" b="1" dirty="0" err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perforerend</a:t>
            </a:r>
            <a:r>
              <a:rPr lang="en-US" altLang="nl-NL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corpus </a:t>
            </a:r>
            <a:r>
              <a:rPr lang="en-US" altLang="nl-NL" b="1" dirty="0" err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alienum</a:t>
            </a:r>
            <a:endParaRPr lang="en-US" altLang="nl-NL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buClr>
                <a:srgbClr val="FF0000"/>
              </a:buClr>
            </a:pPr>
            <a:endParaRPr lang="en-US" altLang="nl-NL" b="1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buFontTx/>
              <a:buNone/>
            </a:pPr>
            <a:endParaRPr lang="en-US" altLang="nl-NL" b="1" dirty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E75B16C-1C7A-43E3-B7CB-514D331C3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220200" cy="1084263"/>
          </a:xfrm>
        </p:spPr>
        <p:txBody>
          <a:bodyPr/>
          <a:lstStyle/>
          <a:p>
            <a:pPr algn="l"/>
            <a:r>
              <a:rPr lang="nl-NL" altLang="nl-NL" sz="3200" b="1" dirty="0">
                <a:solidFill>
                  <a:srgbClr val="FFFF00"/>
                </a:solidFill>
                <a:latin typeface="Arial" panose="020B0604020202020204" pitchFamily="34" charset="0"/>
              </a:rPr>
              <a:t>Man, 28 jr. Klinisch: appendicitis</a:t>
            </a:r>
            <a:endParaRPr lang="nl-NL" altLang="nl-NL" sz="3200" dirty="0"/>
          </a:p>
        </p:txBody>
      </p:sp>
      <p:sp>
        <p:nvSpPr>
          <p:cNvPr id="65542" name="Text Box 3">
            <a:extLst>
              <a:ext uri="{FF2B5EF4-FFF2-40B4-BE49-F238E27FC236}">
                <a16:creationId xmlns:a16="http://schemas.microsoft.com/office/drawing/2014/main" id="{3EAC2347-B7C3-46B4-AEA9-3E32CEE51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013176"/>
            <a:ext cx="7850187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l-NL" altLang="nl-NL" sz="3600" b="1" u="none" dirty="0">
                <a:solidFill>
                  <a:schemeClr val="bg1"/>
                </a:solidFill>
                <a:latin typeface="Arial" panose="020B0604020202020204" pitchFamily="34" charset="0"/>
              </a:rPr>
              <a:t>Echo: appendicitis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3600" b="1" u="none" dirty="0">
                <a:solidFill>
                  <a:schemeClr val="bg1"/>
                </a:solidFill>
                <a:latin typeface="Arial" panose="020B0604020202020204" pitchFamily="34" charset="0"/>
              </a:rPr>
              <a:t>           Therapie: </a:t>
            </a:r>
            <a:r>
              <a:rPr lang="nl-NL" altLang="nl-NL" sz="3600" b="1" u="none" dirty="0" err="1">
                <a:solidFill>
                  <a:schemeClr val="bg1"/>
                </a:solidFill>
                <a:latin typeface="Arial" panose="020B0604020202020204" pitchFamily="34" charset="0"/>
              </a:rPr>
              <a:t>appendectomie</a:t>
            </a:r>
            <a:endParaRPr lang="nl-NL" altLang="nl-NL" sz="3600" b="1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4341" name="Picture 4" descr="C:\Users\Eigenaar\Desktop\BOEK!!!\AppAc\abalhof061004m2(3624854)appac.jpg">
            <a:extLst>
              <a:ext uri="{FF2B5EF4-FFF2-40B4-BE49-F238E27FC236}">
                <a16:creationId xmlns:a16="http://schemas.microsoft.com/office/drawing/2014/main" id="{133EA73A-8AAA-4BCB-9AE8-9DFE8BD3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07035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611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EFBD9814-E6D0-4740-AD23-98A459305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CT met </a:t>
            </a:r>
            <a:r>
              <a:rPr lang="en-US" b="1" dirty="0" err="1">
                <a:solidFill>
                  <a:srgbClr val="FFFF00"/>
                </a:solidFill>
                <a:latin typeface="Arial" charset="0"/>
              </a:rPr>
              <a:t>i.v.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 </a:t>
            </a:r>
            <a:endParaRPr lang="nl-NL" b="1" dirty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112643" name="Picture 2" descr="C:\Users\Puylaert\Dropbox\BOEK!!!\SateprikkerEtc\lorenzo 25143642 m CT tr 55.png">
            <a:extLst>
              <a:ext uri="{FF2B5EF4-FFF2-40B4-BE49-F238E27FC236}">
                <a16:creationId xmlns:a16="http://schemas.microsoft.com/office/drawing/2014/main" id="{801A4935-CA70-4401-BC34-73E6C402B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 descr="C:\Users\Puylaert\Dropbox\BOEK!!!\SateprikkerEtc\lorenzo 25143642 m CT tr 55.png">
            <a:extLst>
              <a:ext uri="{FF2B5EF4-FFF2-40B4-BE49-F238E27FC236}">
                <a16:creationId xmlns:a16="http://schemas.microsoft.com/office/drawing/2014/main" id="{3607283F-765D-46A7-ABD9-6154E74B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Puylaert\Dropbox\BOEK!!!\SateprikkerEtc\lorenzo 25143642 m CT tr 56.png">
            <a:extLst>
              <a:ext uri="{FF2B5EF4-FFF2-40B4-BE49-F238E27FC236}">
                <a16:creationId xmlns:a16="http://schemas.microsoft.com/office/drawing/2014/main" id="{04F77668-464F-4D40-90BC-D94A2D2C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C:\Users\Puylaert\Dropbox\BOEK!!!\SateprikkerEtc\lorenzo 25143642 m CT tr 57.png">
            <a:extLst>
              <a:ext uri="{FF2B5EF4-FFF2-40B4-BE49-F238E27FC236}">
                <a16:creationId xmlns:a16="http://schemas.microsoft.com/office/drawing/2014/main" id="{91EEA83D-EE0D-4208-8BDF-1E9A9F47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6" descr="C:\Users\Puylaert\Dropbox\BOEK!!!\SateprikkerEtc\lorenzo 25143642 m CT tr 58.png">
            <a:extLst>
              <a:ext uri="{FF2B5EF4-FFF2-40B4-BE49-F238E27FC236}">
                <a16:creationId xmlns:a16="http://schemas.microsoft.com/office/drawing/2014/main" id="{38E12E47-6B47-4C82-AFD8-4732DC98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7" descr="C:\Users\Puylaert\Dropbox\BOEK!!!\SateprikkerEtc\lorenzo 25143642 m CT tr 59.png">
            <a:extLst>
              <a:ext uri="{FF2B5EF4-FFF2-40B4-BE49-F238E27FC236}">
                <a16:creationId xmlns:a16="http://schemas.microsoft.com/office/drawing/2014/main" id="{61AE5308-9CB8-49A0-9A48-12FE3F75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8" descr="C:\Users\Puylaert\Dropbox\BOEK!!!\SateprikkerEtc\lorenzo 25143642 m CT tr 60.png">
            <a:extLst>
              <a:ext uri="{FF2B5EF4-FFF2-40B4-BE49-F238E27FC236}">
                <a16:creationId xmlns:a16="http://schemas.microsoft.com/office/drawing/2014/main" id="{7ACD42EB-6245-4BE6-BC60-09E35A99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5" name="Picture 9" descr="C:\Users\Puylaert\Dropbox\BOEK!!!\SateprikkerEtc\lorenzo 25143642 m CT tr 61.png">
            <a:extLst>
              <a:ext uri="{FF2B5EF4-FFF2-40B4-BE49-F238E27FC236}">
                <a16:creationId xmlns:a16="http://schemas.microsoft.com/office/drawing/2014/main" id="{FF3F08C9-511A-4702-979F-B3812DA8E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6" name="Picture 10" descr="C:\Users\Puylaert\Dropbox\BOEK!!!\SateprikkerEtc\lorenzo 25143642 m CT tr 62.png">
            <a:extLst>
              <a:ext uri="{FF2B5EF4-FFF2-40B4-BE49-F238E27FC236}">
                <a16:creationId xmlns:a16="http://schemas.microsoft.com/office/drawing/2014/main" id="{A1A6E56D-A621-446A-B0C5-E772ECA9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7" name="Picture 11" descr="C:\Users\Puylaert\Dropbox\BOEK!!!\SateprikkerEtc\lorenzo 25143642 m CT tr 63.png">
            <a:extLst>
              <a:ext uri="{FF2B5EF4-FFF2-40B4-BE49-F238E27FC236}">
                <a16:creationId xmlns:a16="http://schemas.microsoft.com/office/drawing/2014/main" id="{22095810-BCCF-433E-9CFF-A07F8C667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8" name="Picture 12" descr="C:\Users\Puylaert\Dropbox\BOEK!!!\SateprikkerEtc\lorenzo 25143642 m CT tr 64.png">
            <a:extLst>
              <a:ext uri="{FF2B5EF4-FFF2-40B4-BE49-F238E27FC236}">
                <a16:creationId xmlns:a16="http://schemas.microsoft.com/office/drawing/2014/main" id="{300A0E36-6926-417F-80FE-3770F025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9" name="Picture 13" descr="C:\Users\Puylaert\Dropbox\BOEK!!!\SateprikkerEtc\lorenzo 25143642 m CT tr 65.png">
            <a:extLst>
              <a:ext uri="{FF2B5EF4-FFF2-40B4-BE49-F238E27FC236}">
                <a16:creationId xmlns:a16="http://schemas.microsoft.com/office/drawing/2014/main" id="{20C7C992-1E67-4F3A-83F2-44CC69E5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0" name="Picture 14" descr="C:\Users\Puylaert\Dropbox\BOEK!!!\SateprikkerEtc\lorenzo 25143642 m CT tr 65.png">
            <a:extLst>
              <a:ext uri="{FF2B5EF4-FFF2-40B4-BE49-F238E27FC236}">
                <a16:creationId xmlns:a16="http://schemas.microsoft.com/office/drawing/2014/main" id="{7D6D0895-F0AC-4110-ACD8-F808CC7B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-1066800"/>
            <a:ext cx="6765925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07F3BB9F-21C7-4AEF-9084-AE001D81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CT met </a:t>
            </a:r>
            <a:r>
              <a:rPr lang="en-US" b="1" dirty="0" err="1">
                <a:solidFill>
                  <a:srgbClr val="FFFF00"/>
                </a:solidFill>
                <a:latin typeface="Arial" charset="0"/>
              </a:rPr>
              <a:t>i.v.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 </a:t>
            </a:r>
            <a:endParaRPr lang="nl-NL" b="1" dirty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113667" name="Picture 2" descr="C:\Users\Puylaert\Dropbox\BOEK!!!\SateprikkerEtc\lorenzo 25143642 m CTcor 21.png">
            <a:extLst>
              <a:ext uri="{FF2B5EF4-FFF2-40B4-BE49-F238E27FC236}">
                <a16:creationId xmlns:a16="http://schemas.microsoft.com/office/drawing/2014/main" id="{9981B3AA-52DE-4943-893B-6A1B2548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 descr="C:\Users\Puylaert\Dropbox\BOEK!!!\SateprikkerEtc\lorenzo 25143642 m CTcor 21.png">
            <a:extLst>
              <a:ext uri="{FF2B5EF4-FFF2-40B4-BE49-F238E27FC236}">
                <a16:creationId xmlns:a16="http://schemas.microsoft.com/office/drawing/2014/main" id="{D506E14C-D7E1-403D-98A5-C274FD96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Puylaert\Dropbox\BOEK!!!\SateprikkerEtc\lorenzo 25143642 m CTcor 22.png">
            <a:extLst>
              <a:ext uri="{FF2B5EF4-FFF2-40B4-BE49-F238E27FC236}">
                <a16:creationId xmlns:a16="http://schemas.microsoft.com/office/drawing/2014/main" id="{3A610EAF-1D79-4201-8F22-A6C471F85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" descr="C:\Users\Puylaert\Dropbox\BOEK!!!\SateprikkerEtc\lorenzo 25143642 m CTcor 23.png">
            <a:extLst>
              <a:ext uri="{FF2B5EF4-FFF2-40B4-BE49-F238E27FC236}">
                <a16:creationId xmlns:a16="http://schemas.microsoft.com/office/drawing/2014/main" id="{BA930838-8C58-4540-ABA3-D75806D9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6" descr="C:\Users\Puylaert\Dropbox\BOEK!!!\SateprikkerEtc\lorenzo 25143642 m CTcor 24.png">
            <a:extLst>
              <a:ext uri="{FF2B5EF4-FFF2-40B4-BE49-F238E27FC236}">
                <a16:creationId xmlns:a16="http://schemas.microsoft.com/office/drawing/2014/main" id="{582F0158-B6F3-475D-825D-99A171DDE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7" descr="C:\Users\Puylaert\Dropbox\BOEK!!!\SateprikkerEtc\lorenzo 25143642 m CTcor 25.png">
            <a:extLst>
              <a:ext uri="{FF2B5EF4-FFF2-40B4-BE49-F238E27FC236}">
                <a16:creationId xmlns:a16="http://schemas.microsoft.com/office/drawing/2014/main" id="{918BB382-C20C-4940-B2B3-96FC46A8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Picture 8" descr="C:\Users\Puylaert\Dropbox\BOEK!!!\SateprikkerEtc\lorenzo 25143642 m CTcor 26.png">
            <a:extLst>
              <a:ext uri="{FF2B5EF4-FFF2-40B4-BE49-F238E27FC236}">
                <a16:creationId xmlns:a16="http://schemas.microsoft.com/office/drawing/2014/main" id="{D6A307C0-E952-4B95-ADAF-3E638FBD6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 descr="C:\Users\Puylaert\Dropbox\BOEK!!!\SateprikkerEtc\lorenzo 25143642 m CTcor 27.png">
            <a:extLst>
              <a:ext uri="{FF2B5EF4-FFF2-40B4-BE49-F238E27FC236}">
                <a16:creationId xmlns:a16="http://schemas.microsoft.com/office/drawing/2014/main" id="{65E4C9F2-2848-408D-B646-40998D65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0" name="Picture 10" descr="C:\Users\Puylaert\Dropbox\BOEK!!!\SateprikkerEtc\lorenzo 25143642 m CTcor 28.png">
            <a:extLst>
              <a:ext uri="{FF2B5EF4-FFF2-40B4-BE49-F238E27FC236}">
                <a16:creationId xmlns:a16="http://schemas.microsoft.com/office/drawing/2014/main" id="{B6E6C456-D5CC-48FD-80CF-A88EFC23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1" name="Picture 11" descr="C:\Users\Puylaert\Dropbox\BOEK!!!\SateprikkerEtc\lorenzo 25143642 m CTcor 28.png">
            <a:extLst>
              <a:ext uri="{FF2B5EF4-FFF2-40B4-BE49-F238E27FC236}">
                <a16:creationId xmlns:a16="http://schemas.microsoft.com/office/drawing/2014/main" id="{7CA9CAE3-9F6A-41D3-AB0B-65AC1F16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-685800"/>
            <a:ext cx="6546850" cy="8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>
            <a:extLst>
              <a:ext uri="{FF2B5EF4-FFF2-40B4-BE49-F238E27FC236}">
                <a16:creationId xmlns:a16="http://schemas.microsoft.com/office/drawing/2014/main" id="{1494687A-D93A-4512-BD44-A5D62D55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975" y="188913"/>
            <a:ext cx="4267200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FF0000"/>
              </a:buClr>
              <a:buFontTx/>
              <a:buNone/>
            </a:pPr>
            <a:r>
              <a:rPr lang="en-US" altLang="nl-NL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Reconstructies in het vlak van het corpus alienum…</a:t>
            </a:r>
          </a:p>
          <a:p>
            <a:pPr algn="ctr" eaLnBrk="1" hangingPunct="1">
              <a:buClr>
                <a:srgbClr val="FF0000"/>
              </a:buClr>
            </a:pPr>
            <a:endParaRPr lang="en-US" altLang="nl-NL" b="1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buFontTx/>
              <a:buNone/>
            </a:pPr>
            <a:endParaRPr lang="en-US" altLang="nl-NL" b="1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14691" name="Picture 2" descr="C:\Users\Puylaert\Dropbox\BOEK!!!\SateprikkerEtc\lorenzo 25143642 m CTrec4.png">
            <a:extLst>
              <a:ext uri="{FF2B5EF4-FFF2-40B4-BE49-F238E27FC236}">
                <a16:creationId xmlns:a16="http://schemas.microsoft.com/office/drawing/2014/main" id="{00197AF5-CDD8-4823-B900-ACD0F5FE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600075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 descr="C:\Users\Puylaert\Dropbox\BOEK!!!\SateprikkerEtc\lorenzo 25143642 m CTrec5.png">
            <a:extLst>
              <a:ext uri="{FF2B5EF4-FFF2-40B4-BE49-F238E27FC236}">
                <a16:creationId xmlns:a16="http://schemas.microsoft.com/office/drawing/2014/main" id="{2FC19FF3-ED05-4011-945E-3DCBBE71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28600"/>
            <a:ext cx="600075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Puylaert\Dropbox\BOEK!!!\SateprikkerEtc\lorenzo 25143642 m CTrec4.png">
            <a:extLst>
              <a:ext uri="{FF2B5EF4-FFF2-40B4-BE49-F238E27FC236}">
                <a16:creationId xmlns:a16="http://schemas.microsoft.com/office/drawing/2014/main" id="{C00295C2-711F-4228-9CC2-9D46F21BD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-1681163"/>
            <a:ext cx="7086600" cy="925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3EF842C9-EC56-4DE6-AFF3-2CBD76C9EEF3}"/>
              </a:ext>
            </a:extLst>
          </p:cNvPr>
          <p:cNvGrpSpPr>
            <a:grpSpLocks/>
          </p:cNvGrpSpPr>
          <p:nvPr/>
        </p:nvGrpSpPr>
        <p:grpSpPr bwMode="auto">
          <a:xfrm>
            <a:off x="3175" y="528638"/>
            <a:ext cx="3708400" cy="6148387"/>
            <a:chOff x="3515" y="528187"/>
            <a:chExt cx="3708401" cy="6148838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022B91E7-D5F4-420F-95E6-ECCE12A2E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528187"/>
              <a:ext cx="3708401" cy="998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FF0000"/>
                </a:buClr>
                <a:buFontTx/>
                <a:buNone/>
                <a:defRPr/>
              </a:pPr>
              <a:r>
                <a:rPr lang="en-US" altLang="nl-NL" b="1" dirty="0" err="1">
                  <a:solidFill>
                    <a:schemeClr val="bg1"/>
                  </a:solidFill>
                  <a:latin typeface="Arial" charset="0"/>
                </a:rPr>
                <a:t>Pilstrip</a:t>
              </a:r>
              <a:r>
                <a:rPr lang="en-US" altLang="nl-NL" b="1" dirty="0">
                  <a:solidFill>
                    <a:schemeClr val="bg1"/>
                  </a:solidFill>
                  <a:latin typeface="Arial" charset="0"/>
                </a:rPr>
                <a:t> met </a:t>
              </a:r>
              <a:r>
                <a:rPr lang="en-US" altLang="nl-NL" b="1" dirty="0" err="1">
                  <a:solidFill>
                    <a:schemeClr val="bg1"/>
                  </a:solidFill>
                  <a:latin typeface="Arial" charset="0"/>
                </a:rPr>
                <a:t>scherpe</a:t>
              </a:r>
              <a:r>
                <a:rPr lang="en-US" altLang="nl-NL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altLang="nl-NL" b="1" dirty="0" err="1">
                  <a:solidFill>
                    <a:schemeClr val="bg1"/>
                  </a:solidFill>
                  <a:latin typeface="Arial" charset="0"/>
                </a:rPr>
                <a:t>hoekjes</a:t>
              </a:r>
              <a:endParaRPr lang="en-US" altLang="nl-NL" b="1" dirty="0">
                <a:solidFill>
                  <a:schemeClr val="bg1"/>
                </a:solidFill>
                <a:latin typeface="Arial" charset="0"/>
              </a:endParaRPr>
            </a:p>
            <a:p>
              <a:pPr marL="457200" indent="-457200">
                <a:buClr>
                  <a:srgbClr val="FF0000"/>
                </a:buClr>
                <a:defRPr/>
              </a:pPr>
              <a:endParaRPr lang="en-US" altLang="nl-NL" b="1" dirty="0">
                <a:solidFill>
                  <a:schemeClr val="bg1"/>
                </a:solidFill>
                <a:latin typeface="Arial" charset="0"/>
              </a:endParaRPr>
            </a:p>
            <a:p>
              <a:pPr>
                <a:buFontTx/>
                <a:buNone/>
                <a:defRPr/>
              </a:pPr>
              <a:endParaRPr lang="en-US" altLang="nl-NL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115721" name="Picture 2" descr="C:\Users\Puylaert\Dropbox\BOEK!!!\SateprikkerEtc\lorenzo moreno 300532 m (5143642) pil 9.JPG">
              <a:extLst>
                <a:ext uri="{FF2B5EF4-FFF2-40B4-BE49-F238E27FC236}">
                  <a16:creationId xmlns:a16="http://schemas.microsoft.com/office/drawing/2014/main" id="{99E5BEC5-A4C2-4F06-B037-AA3819F8F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" y="2930525"/>
              <a:ext cx="3324225" cy="374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1AC1015-80CB-4E7C-A63F-31DD71DF1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2317750"/>
            <a:ext cx="2681287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FontTx/>
              <a:buNone/>
            </a:pPr>
            <a:r>
              <a:rPr lang="en-US" altLang="nl-NL" b="1">
                <a:solidFill>
                  <a:schemeClr val="bg1"/>
                </a:solidFill>
                <a:latin typeface="Arial" panose="020B0604020202020204" pitchFamily="34" charset="0"/>
              </a:rPr>
              <a:t>Pilstrip in beker water in CT scan </a:t>
            </a:r>
          </a:p>
          <a:p>
            <a:pPr algn="ctr" eaLnBrk="1" hangingPunct="1">
              <a:buFontTx/>
              <a:buNone/>
            </a:pPr>
            <a:endParaRPr lang="en-US" altLang="nl-NL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55651" name="Picture 3" descr="C:\Users\Puylaert\Dropbox\BOEK!!!\SateprikkerEtc\lorenzo moreno 300532 m (5143642) pil 11.JPG">
            <a:extLst>
              <a:ext uri="{FF2B5EF4-FFF2-40B4-BE49-F238E27FC236}">
                <a16:creationId xmlns:a16="http://schemas.microsoft.com/office/drawing/2014/main" id="{EB3F63FA-7D4B-409B-9112-95C36423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05275"/>
            <a:ext cx="2755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8C66356-6F67-4214-B427-734FA5B35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3850" y="28575"/>
            <a:ext cx="37084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0000"/>
              </a:buClr>
              <a:buFontTx/>
              <a:buNone/>
              <a:defRPr/>
            </a:pPr>
            <a:r>
              <a:rPr lang="en-US" altLang="nl-NL" b="1" dirty="0">
                <a:solidFill>
                  <a:schemeClr val="bg1"/>
                </a:solidFill>
                <a:latin typeface="Arial" charset="0"/>
              </a:rPr>
              <a:t>Wat is </a:t>
            </a:r>
            <a:r>
              <a:rPr lang="en-US" altLang="nl-NL" b="1" dirty="0" err="1">
                <a:solidFill>
                  <a:schemeClr val="bg1"/>
                </a:solidFill>
                <a:latin typeface="Arial" charset="0"/>
              </a:rPr>
              <a:t>dit</a:t>
            </a:r>
            <a:r>
              <a:rPr lang="en-US" altLang="nl-NL" b="1" dirty="0">
                <a:solidFill>
                  <a:schemeClr val="bg1"/>
                </a:solidFill>
                <a:latin typeface="Arial" charset="0"/>
              </a:rPr>
              <a:t> ?</a:t>
            </a:r>
          </a:p>
          <a:p>
            <a:pPr marL="457200" indent="-457200">
              <a:buClr>
                <a:srgbClr val="FF0000"/>
              </a:buClr>
              <a:defRPr/>
            </a:pPr>
            <a:endParaRPr lang="en-US" altLang="nl-NL" b="1" dirty="0">
              <a:solidFill>
                <a:schemeClr val="bg1"/>
              </a:solidFill>
              <a:latin typeface="Arial" charset="0"/>
            </a:endParaRPr>
          </a:p>
          <a:p>
            <a:pPr>
              <a:buFontTx/>
              <a:buNone/>
              <a:defRPr/>
            </a:pPr>
            <a:endParaRPr lang="en-US" altLang="nl-NL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124-2473zoom_IMG">
            <a:extLst>
              <a:ext uri="{FF2B5EF4-FFF2-40B4-BE49-F238E27FC236}">
                <a16:creationId xmlns:a16="http://schemas.microsoft.com/office/drawing/2014/main" id="{D2203C54-445F-4F5A-B558-13504D8FE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59" name="Rectangle 3">
            <a:extLst>
              <a:ext uri="{FF2B5EF4-FFF2-40B4-BE49-F238E27FC236}">
                <a16:creationId xmlns:a16="http://schemas.microsoft.com/office/drawing/2014/main" id="{5AECD0FB-6B50-418D-A8B7-1BA796519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071938"/>
            <a:ext cx="43815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CC0000"/>
              </a:buClr>
              <a:buFontTx/>
              <a:buNone/>
            </a:pPr>
            <a:r>
              <a:rPr lang="nl-NL" altLang="nl-NL" sz="6600" b="1">
                <a:solidFill>
                  <a:schemeClr val="bg1"/>
                </a:solidFill>
                <a:latin typeface="Arial" panose="020B0604020202020204" pitchFamily="34" charset="0"/>
              </a:rPr>
              <a:t>Einde</a:t>
            </a:r>
            <a:endParaRPr lang="nl-NL" altLang="nl-NL" sz="660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92000C-D72D-473B-A268-E7A07BBB02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03525" y="4724400"/>
            <a:ext cx="3929063" cy="865188"/>
          </a:xfrm>
        </p:spPr>
        <p:txBody>
          <a:bodyPr/>
          <a:lstStyle/>
          <a:p>
            <a:pPr algn="l"/>
            <a:r>
              <a:rPr lang="en-US" altLang="nl-NL" sz="5400" b="1" dirty="0">
                <a:solidFill>
                  <a:srgbClr val="FFFF00"/>
                </a:solidFill>
                <a:latin typeface="Arial" panose="020B0604020202020204" pitchFamily="34" charset="0"/>
              </a:rPr>
              <a:t>Pitfalls</a:t>
            </a:r>
            <a:endParaRPr lang="nl-NL" altLang="nl-NL" sz="5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5363" name="Picture 5" descr="oops">
            <a:extLst>
              <a:ext uri="{FF2B5EF4-FFF2-40B4-BE49-F238E27FC236}">
                <a16:creationId xmlns:a16="http://schemas.microsoft.com/office/drawing/2014/main" id="{3CFC4851-F8DB-4C09-8A84-EFA2CBF4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765175"/>
            <a:ext cx="5033963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227948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2E493C3-5ADC-47B3-B6B6-0C9FAC5C7C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0"/>
            <a:ext cx="8694738" cy="936625"/>
          </a:xfrm>
        </p:spPr>
        <p:txBody>
          <a:bodyPr/>
          <a:lstStyle/>
          <a:p>
            <a:pPr algn="l"/>
            <a:r>
              <a:rPr lang="en-US" altLang="nl-NL" sz="5400" b="1">
                <a:solidFill>
                  <a:srgbClr val="FFFF00"/>
                </a:solidFill>
                <a:latin typeface="Arial" panose="020B0604020202020204" pitchFamily="34" charset="0"/>
              </a:rPr>
              <a:t>Diagnostische problemen</a:t>
            </a:r>
            <a:endParaRPr lang="nl-NL" altLang="nl-NL" sz="5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6">
            <a:extLst>
              <a:ext uri="{FF2B5EF4-FFF2-40B4-BE49-F238E27FC236}">
                <a16:creationId xmlns:a16="http://schemas.microsoft.com/office/drawing/2014/main" id="{5B8EF2E4-6C90-48D4-B646-4ABBD5749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24744"/>
            <a:ext cx="903605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rgbClr val="CC0000"/>
              </a:buClr>
            </a:pPr>
            <a:r>
              <a:rPr lang="nl-NL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Appendix echografisch niet te vinden ?</a:t>
            </a:r>
          </a:p>
          <a:p>
            <a:pPr algn="l">
              <a:buClr>
                <a:srgbClr val="CC0000"/>
              </a:buClr>
            </a:pPr>
            <a:endParaRPr lang="nl-NL" altLang="nl-NL" sz="2800" b="1" u="none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l">
              <a:buClr>
                <a:srgbClr val="CC0000"/>
              </a:buClr>
            </a:pPr>
            <a:r>
              <a:rPr lang="nl-NL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Is de afgebeelde appendix normaal of ontstoken ?</a:t>
            </a:r>
          </a:p>
          <a:p>
            <a:pPr algn="l">
              <a:buClr>
                <a:srgbClr val="CC0000"/>
              </a:buClr>
            </a:pPr>
            <a:endParaRPr lang="nl-NL" altLang="nl-NL" sz="2800" b="1" u="none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l">
              <a:buClr>
                <a:srgbClr val="CC0000"/>
              </a:buClr>
            </a:pPr>
            <a:r>
              <a:rPr lang="nl-NL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Is de ontstoken appendix ver van </a:t>
            </a:r>
            <a:r>
              <a:rPr lang="nl-NL" altLang="nl-NL" sz="28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McBurney</a:t>
            </a:r>
            <a:r>
              <a:rPr lang="nl-NL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?</a:t>
            </a:r>
          </a:p>
          <a:p>
            <a:pPr algn="l">
              <a:buClr>
                <a:srgbClr val="CC0000"/>
              </a:buClr>
            </a:pPr>
            <a:endParaRPr lang="nl-NL" altLang="nl-NL" sz="2800" b="1" u="none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l">
              <a:buClr>
                <a:srgbClr val="CC0000"/>
              </a:buClr>
            </a:pPr>
            <a:r>
              <a:rPr lang="nl-NL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Is er een </a:t>
            </a:r>
            <a:r>
              <a:rPr lang="nl-NL" altLang="nl-NL" sz="2800" b="1" u="none" dirty="0" err="1">
                <a:solidFill>
                  <a:srgbClr val="FFFF00"/>
                </a:solidFill>
                <a:latin typeface="Arial" panose="020B0604020202020204" pitchFamily="34" charset="0"/>
              </a:rPr>
              <a:t>periappendiculaire</a:t>
            </a:r>
            <a:r>
              <a:rPr lang="nl-NL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 ontstekingsmassa die chirurgie moeilijk of zelfs onmogelijk maakt ?</a:t>
            </a:r>
          </a:p>
          <a:p>
            <a:pPr algn="l">
              <a:buClr>
                <a:srgbClr val="CC0000"/>
              </a:buClr>
            </a:pPr>
            <a:endParaRPr lang="nl-NL" altLang="nl-NL" sz="2800" b="1" u="none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l">
              <a:buClr>
                <a:srgbClr val="CC0000"/>
              </a:buClr>
            </a:pPr>
            <a:r>
              <a:rPr lang="nl-NL" altLang="nl-NL" sz="2800" b="1" u="none" dirty="0">
                <a:solidFill>
                  <a:srgbClr val="FFFF00"/>
                </a:solidFill>
                <a:latin typeface="Arial" panose="020B0604020202020204" pitchFamily="34" charset="0"/>
              </a:rPr>
              <a:t>Is er een alternatieve diagnose ?</a:t>
            </a:r>
            <a:endParaRPr lang="nl-NL" altLang="nl-NL" sz="2800" u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2368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6033</TotalTime>
  <Words>1824</Words>
  <Application>Microsoft Office PowerPoint</Application>
  <PresentationFormat>Diavoorstelling (4:3)</PresentationFormat>
  <Paragraphs>302</Paragraphs>
  <Slides>74</Slides>
  <Notes>36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74</vt:i4>
      </vt:variant>
    </vt:vector>
  </HeadingPairs>
  <TitlesOfParts>
    <vt:vector size="79" baseType="lpstr">
      <vt:lpstr>ＭＳ Ｐゴシック</vt:lpstr>
      <vt:lpstr>ＭＳ Ｐゴシック</vt:lpstr>
      <vt:lpstr>Arial</vt:lpstr>
      <vt:lpstr>Times New Roman</vt:lpstr>
      <vt:lpstr>Standaardontwerp</vt:lpstr>
      <vt:lpstr>Appendicitis: beeldvormende diagnostiek</vt:lpstr>
      <vt:lpstr>De appendix is een klein en gevaarlijk orgaan</vt:lpstr>
      <vt:lpstr>Als het lumen geobstrueerd raakt…</vt:lpstr>
      <vt:lpstr>“Appendicitis”</vt:lpstr>
      <vt:lpstr>Mortaliteit van appendicitis  heden   &lt; 0.1 %</vt:lpstr>
      <vt:lpstr>PowerPoint-presentatie</vt:lpstr>
      <vt:lpstr>Man, 28 jr. Klinisch: appendicitis</vt:lpstr>
      <vt:lpstr>Pitfalls</vt:lpstr>
      <vt:lpstr>Diagnostische problemen</vt:lpstr>
      <vt:lpstr>PowerPoint-presentatie</vt:lpstr>
      <vt:lpstr>Komt nogal eens voor…</vt:lpstr>
      <vt:lpstr>Tips voor echografist…</vt:lpstr>
      <vt:lpstr>Echo met gedoseerde compressie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OPTIMA: in principe beginnen met echo</vt:lpstr>
      <vt:lpstr>CT bij magere patiënt….</vt:lpstr>
      <vt:lpstr>Bij magere patiënt: echo &gt;&gt; CT</vt:lpstr>
      <vt:lpstr>PowerPoint-presentatie</vt:lpstr>
      <vt:lpstr>PowerPoint-presentatie</vt:lpstr>
      <vt:lpstr>PowerPoint-presentatie</vt:lpstr>
      <vt:lpstr>Pijn ROB bij zwangere en inconclusieve echo... </vt:lpstr>
      <vt:lpstr>Als echo inconclusief: MRI goede vervanger van CT*, maar op dit moment ….</vt:lpstr>
      <vt:lpstr>Is de appendix normaal of ontstoken?</vt:lpstr>
      <vt:lpstr>Normale appendix</vt:lpstr>
      <vt:lpstr>Is de hele appendix in beeld, inclusief het blinde einde 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When in doubt……</vt:lpstr>
      <vt:lpstr>PowerPoint-presentatie</vt:lpstr>
      <vt:lpstr>PowerPoint-presentatie</vt:lpstr>
      <vt:lpstr>PowerPoint-presentatie</vt:lpstr>
      <vt:lpstr>Abortieve appendicitis      (spontaneously resolving appendicitis)</vt:lpstr>
      <vt:lpstr>Is de ontstoken appendix ver van McBurney?</vt:lpstr>
      <vt:lpstr>PowerPoint-presentatie</vt:lpstr>
      <vt:lpstr>PowerPoint-presentatie</vt:lpstr>
      <vt:lpstr>Vrouw, 24 jr, 33 weken zwanger. Pijn ROB sedert 24 uur. CRP 40. Appendicitis? </vt:lpstr>
      <vt:lpstr>Man, 24 jr. Pijn rechter flank. CRP 110.        Pyelonefritis?  </vt:lpstr>
      <vt:lpstr>PowerPoint-presentatie</vt:lpstr>
      <vt:lpstr>“appendiculair infiltraat”</vt:lpstr>
      <vt:lpstr>Echo: veel ontstoken vet en verdikte darmwanden. Appendix niet a vue.</vt:lpstr>
      <vt:lpstr>“Heeft de patiënt een appendiculair infiltraat?”</vt:lpstr>
      <vt:lpstr>PowerPoint-presentatie</vt:lpstr>
      <vt:lpstr>grijze zone: ~ 3-6 dagen symptomen</vt:lpstr>
      <vt:lpstr>Grijze zone: opereren of conservatief ?</vt:lpstr>
      <vt:lpstr>PowerPoint-presentatie</vt:lpstr>
      <vt:lpstr>Appendiculair abces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..de alternatieve diagnose..</vt:lpstr>
      <vt:lpstr>PowerPoint-presentatie</vt:lpstr>
      <vt:lpstr>Buikpijn, hoog CRP, geen afwijkingen op echo (en CT..)…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Parallelsessie: Bekende specialismen</dc:title>
  <dc:creator>J.B.C.M. Puylaert</dc:creator>
  <cp:lastModifiedBy>Anouk Schep-Derks</cp:lastModifiedBy>
  <cp:revision>365</cp:revision>
  <dcterms:created xsi:type="dcterms:W3CDTF">2001-04-22T17:44:25Z</dcterms:created>
  <dcterms:modified xsi:type="dcterms:W3CDTF">2018-01-25T09:06:34Z</dcterms:modified>
</cp:coreProperties>
</file>